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Caribbean Sugar Mill.</a:t>
            </a:r>
            <a:r>
              <a:rPr lang="en-US" altLang="en-US" baseline="0" dirty="0" smtClean="0"/>
              <a:t> </a:t>
            </a:r>
            <a:r>
              <a:rPr lang="en-US" altLang="en-US" dirty="0" smtClean="0"/>
              <a:t>The windmill crushes sugar cane, whose juice is boiled down in the smoking building next door.</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BAD5215-EF06-4824-9B81-D235767A2E3B}"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1010795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Cudjoe</a:t>
            </a:r>
            <a:r>
              <a:rPr lang="en-US" altLang="en-US" dirty="0" smtClean="0"/>
              <a:t>, Leader of the Jamaican Maroons, Negotiates a Peace Treaty. In 1738, after decades of successful resistance to the British, the maroon </a:t>
            </a:r>
            <a:r>
              <a:rPr lang="en-US" altLang="en-US" dirty="0" err="1" smtClean="0"/>
              <a:t>Cudjoe</a:t>
            </a:r>
            <a:r>
              <a:rPr lang="en-US" altLang="en-US" dirty="0" smtClean="0"/>
              <a:t> negotiated a peace treaty that recognized the freedom of his runaway followers. Unable to defeat the maroons, the British also granted land and effective self-government to the maroons in exchange for an end to raids on plantations and the promise to return future slave runaways. This illustration from an English periodical provides a crude caricature of the victorious </a:t>
            </a:r>
            <a:r>
              <a:rPr lang="en-US" altLang="en-US" dirty="0" err="1" smtClean="0"/>
              <a:t>Cudjoe</a:t>
            </a:r>
            <a:r>
              <a:rPr lang="en-US" altLang="en-US" dirty="0" smtClean="0"/>
              <a:t>.</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41A9734-87BC-425C-A834-741EA2C71AE5}"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945259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18.1: </a:t>
            </a:r>
            <a:r>
              <a:rPr lang="en-US" altLang="en-US" b="1" dirty="0" smtClean="0"/>
              <a:t>The Atlantic Economy. </a:t>
            </a:r>
            <a:r>
              <a:rPr lang="en-US" altLang="en-US" dirty="0" smtClean="0"/>
              <a:t>By 1700 the volume of maritime exchanges among the Atlantic continents had begun to rival the trade of the Indian Ocean Basin. Notice the trade in consumer products, slave labor, precious metals, and other goods. Silver trade to East Asia laid the basis for a Pacific Ocean economy. © Cengage Learning</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CD79CB6-194E-4142-A289-F3B537776AB2}"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1503785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Slave Ship. This model of the English vessel Brookes shows the specially built section of the hold where enslaved Africans were packed together during the Middle Passage. Girls, boys, and women were confined separately.</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FDC3AD1-FCB9-4B39-A182-FE3BB94D4D7B}"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3355928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18.2: </a:t>
            </a:r>
            <a:r>
              <a:rPr lang="en-US" altLang="en-US" b="1" dirty="0" smtClean="0"/>
              <a:t>The African Slave Trade, 1500–1800. </a:t>
            </a:r>
            <a:r>
              <a:rPr lang="en-US" altLang="en-US" dirty="0" smtClean="0"/>
              <a:t>After 1500 a vast new trade in slaves from sub-Saharan Africa to the Americas joined the ongoing slave trade to the Islamic states of North Africa, the Middle East, and India. The West Indies were the major destination of the Atlantic slave trade, followed by Brazil. © Cengage Learning</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8BCFF2B-96B6-4347-8F89-CED58D4D8A48}"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1412155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18.3: </a:t>
            </a:r>
            <a:r>
              <a:rPr lang="en-US" altLang="en-US" b="1" dirty="0" smtClean="0"/>
              <a:t>West African States and Trade, 1500–1800. </a:t>
            </a:r>
            <a:r>
              <a:rPr lang="en-US" altLang="en-US" dirty="0" smtClean="0"/>
              <a:t>The Atlantic and the trans-Saharan trade brought West Africans new goods and promoted the rise of powerful states and trading</a:t>
            </a:r>
          </a:p>
          <a:p>
            <a:pPr>
              <a:spcBef>
                <a:spcPct val="0"/>
              </a:spcBef>
            </a:pPr>
            <a:r>
              <a:rPr lang="en-US" altLang="en-US" dirty="0" smtClean="0"/>
              <a:t>communities. The Moroccan invasion of Songhai and Portuguese colonization of the Angolan ports of Luanda and </a:t>
            </a:r>
            <a:r>
              <a:rPr lang="en-US" altLang="en-US" dirty="0" err="1" smtClean="0"/>
              <a:t>Benguela</a:t>
            </a:r>
            <a:r>
              <a:rPr lang="en-US" altLang="en-US" dirty="0" smtClean="0"/>
              <a:t> showed the political dangers of such relations. © Cengage Learning</a:t>
            </a:r>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FBE4099-B43A-4779-B23A-F8D5870AF142}"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3084490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Luanda, Angola.  Luanda was founded by the Portuguese in 1575 and became the center of the slave trade to Brazil. In this eighteenth-century print the city’s warehouses and commercial buildings line the city streets. In the foreground captives are dragged to the port for shipment to the Western Hemisphere.</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234AFAF-A4E5-4B16-9EA8-488FF4F5CCFC}"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2161659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Traders Approaching Timbuktu.</a:t>
            </a:r>
            <a:r>
              <a:rPr lang="en-US" altLang="en-US" baseline="0" dirty="0" smtClean="0"/>
              <a:t> </a:t>
            </a:r>
            <a:r>
              <a:rPr lang="en-US" altLang="en-US" dirty="0" smtClean="0"/>
              <a:t>As they had done for centuries, traders brought their wares to this ancient desert-edge city. Timbuktu’s mosques tower above the ordinary dwellings of the fabled city.</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51C9E18-BBF2-4A03-AD1F-A6EEC37F81A9}"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2095660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Ayuba</a:t>
            </a:r>
            <a:r>
              <a:rPr lang="en-US" altLang="en-US" dirty="0" smtClean="0"/>
              <a:t> Suleiman Diallo (1701–?), author of</a:t>
            </a:r>
            <a:r>
              <a:rPr lang="en-US" altLang="en-US" baseline="0" dirty="0" smtClean="0"/>
              <a:t> one of the earliest slave narratives.</a:t>
            </a:r>
            <a:endParaRPr lang="en-US" altLang="en-US" dirty="0" smtClean="0"/>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BB367A8-E911-4AAD-BAD1-A3552AF2E3A6}"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2226890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64E9EC-2670-4B0E-8F6D-3B60E70F1C36}" type="slidenum">
              <a:rPr lang="en-US" altLang="en-US" smtClean="0"/>
              <a:pPr/>
              <a:t>3</a:t>
            </a:fld>
            <a:endParaRPr lang="en-US" altLang="en-US"/>
          </a:p>
        </p:txBody>
      </p:sp>
    </p:spTree>
    <p:extLst>
      <p:ext uri="{BB962C8B-B14F-4D97-AF65-F5344CB8AC3E}">
        <p14:creationId xmlns:p14="http://schemas.microsoft.com/office/powerpoint/2010/main" val="4149015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the West Indies, Atlantic, and Africa from 1500 to 1700.</a:t>
            </a:r>
            <a:endParaRPr lang="en-US" altLang="en-US" dirty="0" smtClean="0"/>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5BC9E33-4E12-4185-961E-2F55FC7727A1}"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1016770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Figure 18.1: Transatlantic Slave Trade from Africa, 1551–1850.  Source: Data from David </a:t>
            </a:r>
            <a:r>
              <a:rPr lang="en-US" altLang="en-US" dirty="0" err="1" smtClean="0"/>
              <a:t>Eltis</a:t>
            </a:r>
            <a:r>
              <a:rPr lang="en-US" altLang="en-US" dirty="0" smtClean="0"/>
              <a:t>, “The Volume and Structure of the Transatlantic Slave Trade: A Reassessment,” William and Mary Quarterly, 3rd Series, 58 (2001), tables II and III. 5 spans of years show changes in millions of slaves</a:t>
            </a:r>
            <a:r>
              <a:rPr lang="en-US" altLang="en-US" baseline="0" dirty="0" smtClean="0"/>
              <a:t> sent to Brazil, the Caribbean, North America, Spanish mainland, and death in transit. The spans are  1551 to 1600, 1601 to 1650, 1651 to 1700, 1701 to 1750, 1751 to 1800, and 1801 to 1850. The biggest jumps occur in 1701 to 1750 and 1751 to 1800 with 2.25 million slaves and 3.75 million slaves in total respectively.</a:t>
            </a:r>
            <a:endParaRPr lang="en-US" altLang="en-US" dirty="0" smtClean="0"/>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7A4C053-C146-4845-8359-D7DD6E8FC91D}"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1934770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Plantation Scene, Antigua, British West Indies.</a:t>
            </a:r>
            <a:r>
              <a:rPr lang="en-US" altLang="en-US" baseline="0" dirty="0" smtClean="0"/>
              <a:t> </a:t>
            </a:r>
            <a:r>
              <a:rPr lang="en-US" altLang="en-US" dirty="0" smtClean="0"/>
              <a:t>The sugar made at the mill in the background was sealed in barrels and loaded on carts that oxen and horses drew to the beach. By means of a succession of vessels the barrels were taken to the ship that hauled the cargo to Europe. The importance of African labor is evident from the fact that only one white person appears in the painting.</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EC1F03B-F8A9-4472-A833-9408930F5E1B}"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547507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Caribbean Hurricane. View of town of </a:t>
            </a:r>
            <a:r>
              <a:rPr lang="en-US" altLang="en-US" dirty="0" err="1" smtClean="0"/>
              <a:t>Léogane</a:t>
            </a:r>
            <a:r>
              <a:rPr lang="en-US" altLang="en-US" dirty="0" smtClean="0"/>
              <a:t> in French sugar colony of Saint </a:t>
            </a:r>
            <a:r>
              <a:rPr lang="en-US" altLang="en-US" dirty="0" err="1" smtClean="0"/>
              <a:t>Domingue</a:t>
            </a:r>
            <a:r>
              <a:rPr lang="en-US" altLang="en-US" dirty="0" smtClean="0"/>
              <a:t> (Haiti) during 1791 hurricane. Shipwreck with rescued passengers in foreground.</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8ADCA06-76F0-4FA1-A71E-2CF2E65481FB}"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99318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Table 18.1.</a:t>
            </a:r>
            <a:r>
              <a:rPr lang="en-US" altLang="en-US" baseline="0" dirty="0" smtClean="0"/>
              <a:t> Description of the table: Slave occupations on a Jamaican Sugar Plantation sorted by gender and age. Source: From Michael </a:t>
            </a:r>
            <a:r>
              <a:rPr lang="en-US" altLang="en-US" baseline="0" dirty="0" err="1" smtClean="0"/>
              <a:t>Craton</a:t>
            </a:r>
            <a:r>
              <a:rPr lang="en-US" altLang="en-US" baseline="0" dirty="0" smtClean="0"/>
              <a:t>, James </a:t>
            </a:r>
            <a:r>
              <a:rPr lang="en-US" altLang="en-US" baseline="0" dirty="0" err="1" smtClean="0"/>
              <a:t>Walvin</a:t>
            </a:r>
            <a:r>
              <a:rPr lang="en-US" altLang="en-US" baseline="0" dirty="0" smtClean="0"/>
              <a:t>, and David Wright, eds., </a:t>
            </a:r>
            <a:r>
              <a:rPr lang="en-US" altLang="en-US" i="1" baseline="0" dirty="0" smtClean="0"/>
              <a:t>Slavery, Abolition and Emancipation</a:t>
            </a:r>
            <a:r>
              <a:rPr lang="en-US" altLang="en-US" baseline="0" dirty="0" smtClean="0"/>
              <a:t>, p.103. Copyright 1976.</a:t>
            </a:r>
            <a:endParaRPr lang="en-US" altLang="en-US" dirty="0" smtClean="0"/>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9135078-7624-4534-BA96-A267BAAC70D4}"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2195942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altLang="en-US" dirty="0" smtClean="0"/>
              <a:t>Table 18.2.</a:t>
            </a:r>
            <a:r>
              <a:rPr lang="en-US" altLang="en-US" baseline="0" dirty="0" smtClean="0"/>
              <a:t> Description of the table: Birth and Death on a Jamaican Sugar Plantation by gender and year. Source: From Michael </a:t>
            </a:r>
            <a:r>
              <a:rPr lang="en-US" altLang="en-US" baseline="0" dirty="0" err="1" smtClean="0"/>
              <a:t>Craton</a:t>
            </a:r>
            <a:r>
              <a:rPr lang="en-US" altLang="en-US" baseline="0" dirty="0" smtClean="0"/>
              <a:t>, James </a:t>
            </a:r>
            <a:r>
              <a:rPr lang="en-US" altLang="en-US" baseline="0" dirty="0" err="1" smtClean="0"/>
              <a:t>Walvin</a:t>
            </a:r>
            <a:r>
              <a:rPr lang="en-US" altLang="en-US" baseline="0" dirty="0" smtClean="0"/>
              <a:t>, and David Wright, eds., </a:t>
            </a:r>
            <a:r>
              <a:rPr lang="en-US" altLang="en-US" i="1" baseline="0" dirty="0" smtClean="0"/>
              <a:t>Slavery, Abolition and Emancipation</a:t>
            </a:r>
            <a:r>
              <a:rPr lang="en-US" altLang="en-US" baseline="0" dirty="0" smtClean="0"/>
              <a:t>, p.105. Copyright 1976.</a:t>
            </a:r>
            <a:endParaRPr lang="en-US" altLang="en-US" dirty="0" smtClean="0"/>
          </a:p>
          <a:p>
            <a:pPr>
              <a:spcBef>
                <a:spcPct val="0"/>
              </a:spcBef>
            </a:pPr>
            <a:endParaRPr lang="en-US" altLang="en-US" dirty="0" smtClean="0"/>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47E6784-1CEF-4D87-8744-010510A9B7E9}"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2727628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Brutal Foundation of Plantation Prosperity.</a:t>
            </a:r>
            <a:r>
              <a:rPr lang="en-US" altLang="en-US" baseline="0" dirty="0" smtClean="0"/>
              <a:t> </a:t>
            </a:r>
            <a:r>
              <a:rPr lang="en-US" altLang="en-US" dirty="0" smtClean="0"/>
              <a:t>In Caribbean slave societies the punishment of slaves was often conducted in public places in order to intimidate other slaves. In this early nineteenth- century illustration, the slave in the foreground is whipped by two other slaves supervised by the owner. In the background a female slave is suspended by her wrists from a tree branch after being whipped.</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6CC5A18-B78E-432B-B803-67D10FE9710E}"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1668324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8932"/>
            <a:ext cx="4343400" cy="1569660"/>
          </a:xfrm>
        </p:spPr>
        <p:txBody>
          <a:bodyPr/>
          <a:lstStyle/>
          <a:p>
            <a:pPr eaLnBrk="1" hangingPunct="1">
              <a:spcBef>
                <a:spcPct val="20000"/>
              </a:spcBef>
            </a:pPr>
            <a:r>
              <a:rPr lang="en-US" altLang="en-US" sz="3200" dirty="0" smtClean="0">
                <a:latin typeface="Arial" pitchFamily="34" charset="0"/>
              </a:rPr>
              <a:t>Chapter 18</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Atlantic System and Africa, 1550-1800</a:t>
            </a:r>
          </a:p>
        </p:txBody>
      </p:sp>
    </p:spTree>
    <p:extLst>
      <p:ext uri="{BB962C8B-B14F-4D97-AF65-F5344CB8AC3E}">
        <p14:creationId xmlns:p14="http://schemas.microsoft.com/office/powerpoint/2010/main" val="2835672210"/>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18811" y="82587"/>
            <a:ext cx="7772400" cy="892552"/>
          </a:xfrm>
        </p:spPr>
        <p:txBody>
          <a:bodyPr/>
          <a:lstStyle/>
          <a:p>
            <a:r>
              <a:rPr lang="en-US" sz="2600" dirty="0" smtClean="0"/>
              <a:t>Slave Occupations on a Jamaican Sugar Plantation, 1788</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3789017078"/>
              </p:ext>
            </p:extLst>
          </p:nvPr>
        </p:nvGraphicFramePr>
        <p:xfrm>
          <a:off x="299711" y="1073767"/>
          <a:ext cx="8610600" cy="5342234"/>
        </p:xfrm>
        <a:graphic>
          <a:graphicData uri="http://schemas.openxmlformats.org/drawingml/2006/table">
            <a:tbl>
              <a:tblPr firstRow="1" bandRow="1">
                <a:tableStyleId>{5C22544A-7EE6-4342-B048-85BDC9FD1C3A}</a:tableStyleId>
              </a:tblPr>
              <a:tblGrid>
                <a:gridCol w="3119963"/>
                <a:gridCol w="1530312"/>
                <a:gridCol w="1225356"/>
                <a:gridCol w="1682103"/>
                <a:gridCol w="1052866"/>
              </a:tblGrid>
              <a:tr h="541701">
                <a:tc>
                  <a:txBody>
                    <a:bodyPr/>
                    <a:lstStyle/>
                    <a:p>
                      <a:pPr marL="0" marR="0">
                        <a:spcBef>
                          <a:spcPts val="0"/>
                        </a:spcBef>
                        <a:spcAft>
                          <a:spcPts val="0"/>
                        </a:spcAft>
                      </a:pPr>
                      <a:r>
                        <a:rPr lang="en-US" sz="1800" dirty="0">
                          <a:effectLst/>
                          <a:latin typeface="Calibri" panose="020F0502020204030204" pitchFamily="34" charset="0"/>
                        </a:rPr>
                        <a:t>Occupations and Conditions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Men</a:t>
                      </a:r>
                      <a:endParaRPr lang="en-US" sz="180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Women</a:t>
                      </a:r>
                      <a:endParaRPr lang="en-US" sz="180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Boys and Girls</a:t>
                      </a:r>
                      <a:endParaRPr lang="en-US" sz="180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Total</a:t>
                      </a:r>
                      <a:endParaRPr lang="en-US" sz="1800">
                        <a:effectLst/>
                        <a:latin typeface="Calibri" panose="020F0502020204030204" pitchFamily="34" charset="0"/>
                        <a:ea typeface="MS Mincho"/>
                        <a:cs typeface="Times New Roman"/>
                      </a:endParaRPr>
                    </a:p>
                  </a:txBody>
                  <a:tcPr marL="31176" marR="31176" marT="0" marB="0"/>
                </a:tc>
              </a:tr>
              <a:tr h="296162">
                <a:tc>
                  <a:txBody>
                    <a:bodyPr/>
                    <a:lstStyle/>
                    <a:p>
                      <a:pPr marL="0" marR="0">
                        <a:spcBef>
                          <a:spcPts val="0"/>
                        </a:spcBef>
                        <a:spcAft>
                          <a:spcPts val="0"/>
                        </a:spcAft>
                      </a:pPr>
                      <a:r>
                        <a:rPr lang="en-US" sz="1800" dirty="0">
                          <a:effectLst/>
                          <a:latin typeface="Calibri" panose="020F0502020204030204" pitchFamily="34" charset="0"/>
                        </a:rPr>
                        <a:t>Field laborers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62</a:t>
                      </a:r>
                      <a:endParaRPr lang="en-US" sz="180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78</a:t>
                      </a:r>
                      <a:endParaRPr lang="en-US" sz="180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 </a:t>
                      </a:r>
                      <a:r>
                        <a:rPr lang="en-US" sz="1800" dirty="0" smtClean="0">
                          <a:solidFill>
                            <a:srgbClr val="E7F4F5"/>
                          </a:solidFill>
                          <a:effectLst/>
                          <a:latin typeface="Calibri" panose="020F0502020204030204" pitchFamily="34" charset="0"/>
                        </a:rPr>
                        <a:t>Empty</a:t>
                      </a:r>
                      <a:r>
                        <a:rPr lang="en-US" sz="1800" baseline="0" dirty="0" smtClean="0">
                          <a:solidFill>
                            <a:srgbClr val="E7F4F5"/>
                          </a:solidFill>
                          <a:effectLst/>
                          <a:latin typeface="Calibri" panose="020F0502020204030204" pitchFamily="34" charset="0"/>
                        </a:rPr>
                        <a:t> cell</a:t>
                      </a:r>
                      <a:endParaRPr lang="en-US" sz="1800" dirty="0">
                        <a:solidFill>
                          <a:srgbClr val="E7F4F5"/>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140</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Tradesmen</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29</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solidFill>
                            <a:srgbClr val="EEF8F8"/>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smtClean="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a:effectLst/>
                          <a:latin typeface="Calibri" panose="020F0502020204030204" pitchFamily="34" charset="0"/>
                        </a:rPr>
                        <a:t>29</a:t>
                      </a:r>
                      <a:endParaRPr lang="en-US" sz="180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Field drivers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4</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4</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Field cooks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4</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4</a:t>
                      </a:r>
                      <a:endParaRPr lang="en-US" sz="1800" dirty="0">
                        <a:effectLst/>
                        <a:latin typeface="Calibri" panose="020F0502020204030204" pitchFamily="34" charset="0"/>
                        <a:ea typeface="MS Mincho"/>
                        <a:cs typeface="Times New Roman"/>
                      </a:endParaRPr>
                    </a:p>
                  </a:txBody>
                  <a:tcPr marL="31176" marR="31176" marT="0" marB="0"/>
                </a:tc>
              </a:tr>
              <a:tr h="355593">
                <a:tc>
                  <a:txBody>
                    <a:bodyPr/>
                    <a:lstStyle/>
                    <a:p>
                      <a:pPr marL="0" marR="0">
                        <a:spcBef>
                          <a:spcPts val="0"/>
                        </a:spcBef>
                        <a:spcAft>
                          <a:spcPts val="0"/>
                        </a:spcAft>
                      </a:pPr>
                      <a:r>
                        <a:rPr lang="en-US" sz="1800" dirty="0">
                          <a:effectLst/>
                          <a:latin typeface="Calibri" panose="020F0502020204030204" pitchFamily="34" charset="0"/>
                        </a:rPr>
                        <a:t>Mule-, cattle-, and stablemen</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12</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effectLst/>
                          <a:latin typeface="Calibri" panose="020F0502020204030204" pitchFamily="34" charset="0"/>
                          <a:ea typeface="+mn-ea"/>
                          <a:cs typeface="+mn-cs"/>
                        </a:rPr>
                        <a:t>12</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Watchmen</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18</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EF8F8"/>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EF8F8"/>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18</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Nurse</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Midwife</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Domestics and gardeners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effectLst/>
                          <a:latin typeface="Calibri" panose="020F0502020204030204" pitchFamily="34" charset="0"/>
                          <a:ea typeface="+mn-ea"/>
                          <a:cs typeface="+mn-cs"/>
                        </a:rPr>
                        <a:t>8</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Grass-gang</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20</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20</a:t>
                      </a:r>
                      <a:endParaRPr lang="en-US" sz="1800" dirty="0">
                        <a:effectLst/>
                        <a:latin typeface="Calibri" panose="020F0502020204030204" pitchFamily="34" charset="0"/>
                        <a:ea typeface="MS Mincho"/>
                        <a:cs typeface="Times New Roman"/>
                      </a:endParaRPr>
                    </a:p>
                  </a:txBody>
                  <a:tcPr marL="31176" marR="31176" marT="0" marB="0"/>
                </a:tc>
              </a:tr>
              <a:tr h="313035">
                <a:tc>
                  <a:txBody>
                    <a:bodyPr/>
                    <a:lstStyle/>
                    <a:p>
                      <a:pPr marL="0" marR="0">
                        <a:spcBef>
                          <a:spcPts val="0"/>
                        </a:spcBef>
                        <a:spcAft>
                          <a:spcPts val="0"/>
                        </a:spcAft>
                      </a:pPr>
                      <a:r>
                        <a:rPr lang="en-US" sz="1800" dirty="0">
                          <a:effectLst/>
                          <a:latin typeface="Calibri" panose="020F0502020204030204" pitchFamily="34" charset="0"/>
                        </a:rPr>
                        <a:t>Total employed</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125</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89</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23</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237</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Infants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EF8F8"/>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23</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23</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Invalids (18 with yaws)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32</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Absent on roads</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5</a:t>
                      </a:r>
                      <a:endParaRPr lang="en-US" sz="1800" dirty="0">
                        <a:effectLst/>
                        <a:latin typeface="Calibri" panose="020F0502020204030204" pitchFamily="34" charset="0"/>
                        <a:ea typeface="MS Mincho"/>
                        <a:cs typeface="Times New Roman"/>
                      </a:endParaRPr>
                    </a:p>
                  </a:txBody>
                  <a:tcPr marL="31176" marR="31176" marT="0" marB="0"/>
                </a:tc>
              </a:tr>
              <a:tr h="287983">
                <a:tc>
                  <a:txBody>
                    <a:bodyPr/>
                    <a:lstStyle/>
                    <a:p>
                      <a:pPr marL="0" marR="0">
                        <a:spcBef>
                          <a:spcPts val="0"/>
                        </a:spcBef>
                        <a:spcAft>
                          <a:spcPts val="0"/>
                        </a:spcAft>
                      </a:pPr>
                      <a:r>
                        <a:rPr lang="en-US" sz="1800" dirty="0">
                          <a:effectLst/>
                          <a:latin typeface="Calibri" panose="020F0502020204030204" pitchFamily="34" charset="0"/>
                        </a:rPr>
                        <a:t>Superannuated [elderly]</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1F2F3"/>
                          </a:solidFill>
                          <a:effectLst/>
                          <a:latin typeface="Calibri" panose="020F0502020204030204" pitchFamily="34" charset="0"/>
                          <a:ea typeface="+mn-ea"/>
                          <a:cs typeface="+mn-cs"/>
                        </a:rPr>
                        <a:t>Empty</a:t>
                      </a:r>
                      <a:r>
                        <a:rPr lang="en-US" sz="1800" baseline="0" dirty="0" smtClean="0">
                          <a:solidFill>
                            <a:srgbClr val="E1F2F3"/>
                          </a:solidFill>
                          <a:effectLst/>
                          <a:latin typeface="Calibri" panose="020F0502020204030204" pitchFamily="34" charset="0"/>
                          <a:ea typeface="+mn-ea"/>
                          <a:cs typeface="+mn-cs"/>
                        </a:rPr>
                        <a:t> cell</a:t>
                      </a:r>
                      <a:endParaRPr lang="en-US" sz="1800" dirty="0">
                        <a:solidFill>
                          <a:srgbClr val="E1F2F3"/>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effectLst/>
                          <a:latin typeface="Calibri" panose="020F0502020204030204" pitchFamily="34" charset="0"/>
                          <a:ea typeface="+mn-ea"/>
                          <a:cs typeface="+mn-cs"/>
                        </a:rPr>
                        <a:t>7</a:t>
                      </a:r>
                      <a:endParaRPr lang="en-US" sz="1800" dirty="0">
                        <a:effectLst/>
                        <a:latin typeface="Calibri" panose="020F0502020204030204" pitchFamily="34" charset="0"/>
                        <a:ea typeface="MS Mincho"/>
                        <a:cs typeface="Times New Roman"/>
                      </a:endParaRPr>
                    </a:p>
                  </a:txBody>
                  <a:tcPr marL="31176" marR="31176" marT="0" marB="0"/>
                </a:tc>
              </a:tr>
              <a:tr h="379947">
                <a:tc>
                  <a:txBody>
                    <a:bodyPr/>
                    <a:lstStyle/>
                    <a:p>
                      <a:pPr marL="0" marR="0">
                        <a:spcBef>
                          <a:spcPts val="0"/>
                        </a:spcBef>
                        <a:spcAft>
                          <a:spcPts val="0"/>
                        </a:spcAft>
                      </a:pPr>
                      <a:r>
                        <a:rPr lang="en-US" sz="1800" dirty="0">
                          <a:effectLst/>
                          <a:latin typeface="Calibri" panose="020F0502020204030204" pitchFamily="34" charset="0"/>
                        </a:rPr>
                        <a:t>Overall total</a:t>
                      </a:r>
                      <a:endParaRPr lang="en-US" sz="1800" dirty="0">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solidFill>
                            <a:srgbClr val="E1F2F3"/>
                          </a:solidFill>
                          <a:effectLst/>
                          <a:latin typeface="Calibri" panose="020F0502020204030204" pitchFamily="34" charset="0"/>
                        </a:rPr>
                        <a:t> </a:t>
                      </a:r>
                      <a:r>
                        <a:rPr lang="en-US" sz="1800" dirty="0" smtClean="0">
                          <a:solidFill>
                            <a:srgbClr val="EEF8F8"/>
                          </a:solidFill>
                          <a:effectLst/>
                          <a:latin typeface="Calibri" panose="020F0502020204030204" pitchFamily="34" charset="0"/>
                          <a:ea typeface="+mn-ea"/>
                          <a:cs typeface="+mn-cs"/>
                        </a:rPr>
                        <a:t>Empty</a:t>
                      </a:r>
                      <a:r>
                        <a:rPr lang="en-US" sz="1800" baseline="0" dirty="0" smtClean="0">
                          <a:solidFill>
                            <a:srgbClr val="EEF8F8"/>
                          </a:solidFill>
                          <a:effectLst/>
                          <a:latin typeface="Calibri" panose="020F0502020204030204" pitchFamily="34" charset="0"/>
                          <a:ea typeface="+mn-ea"/>
                          <a:cs typeface="+mn-cs"/>
                        </a:rPr>
                        <a:t> cell</a:t>
                      </a:r>
                      <a:endParaRPr lang="en-US" sz="1800" dirty="0">
                        <a:solidFill>
                          <a:srgbClr val="EEF8F8"/>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smtClean="0">
                          <a:effectLst/>
                          <a:latin typeface="Calibri" panose="020F0502020204030204" pitchFamily="34" charset="0"/>
                        </a:rPr>
                        <a:t> </a:t>
                      </a:r>
                      <a:r>
                        <a:rPr lang="en-US" sz="1800" dirty="0" smtClean="0">
                          <a:solidFill>
                            <a:srgbClr val="EFF7F7"/>
                          </a:solidFill>
                          <a:effectLst/>
                          <a:latin typeface="Calibri" panose="020F0502020204030204" pitchFamily="34" charset="0"/>
                          <a:ea typeface="+mn-ea"/>
                          <a:cs typeface="+mn-cs"/>
                        </a:rPr>
                        <a:t>Empty</a:t>
                      </a:r>
                      <a:r>
                        <a:rPr lang="en-US" sz="1800" baseline="0" dirty="0" smtClean="0">
                          <a:solidFill>
                            <a:srgbClr val="EFF7F7"/>
                          </a:solidFill>
                          <a:effectLst/>
                          <a:latin typeface="Calibri" panose="020F0502020204030204" pitchFamily="34" charset="0"/>
                          <a:ea typeface="+mn-ea"/>
                          <a:cs typeface="+mn-cs"/>
                        </a:rPr>
                        <a:t> cell</a:t>
                      </a:r>
                      <a:endParaRPr lang="en-US" sz="1800" dirty="0">
                        <a:solidFill>
                          <a:srgbClr val="EFF7F7"/>
                        </a:solidFill>
                        <a:effectLst/>
                        <a:latin typeface="Calibri" panose="020F0502020204030204" pitchFamily="34" charset="0"/>
                        <a:ea typeface="MS Mincho"/>
                        <a:cs typeface="Times New Roman"/>
                      </a:endParaRPr>
                    </a:p>
                  </a:txBody>
                  <a:tcPr marL="31176" marR="31176" marT="0" marB="0"/>
                </a:tc>
                <a:tc>
                  <a:txBody>
                    <a:bodyPr/>
                    <a:lstStyle/>
                    <a:p>
                      <a:pPr marL="0" marR="0">
                        <a:spcBef>
                          <a:spcPts val="0"/>
                        </a:spcBef>
                        <a:spcAft>
                          <a:spcPts val="0"/>
                        </a:spcAft>
                      </a:pPr>
                      <a:r>
                        <a:rPr lang="en-US" sz="1800" dirty="0">
                          <a:effectLst/>
                          <a:latin typeface="Calibri" panose="020F0502020204030204" pitchFamily="34" charset="0"/>
                        </a:rPr>
                        <a:t>304</a:t>
                      </a:r>
                      <a:endParaRPr lang="en-US" sz="1800" dirty="0">
                        <a:effectLst/>
                        <a:latin typeface="Calibri" panose="020F0502020204030204" pitchFamily="34" charset="0"/>
                        <a:ea typeface="MS Mincho"/>
                        <a:cs typeface="Times New Roman"/>
                      </a:endParaRPr>
                    </a:p>
                  </a:txBody>
                  <a:tcPr marL="31176" marR="31176" marT="0" marB="0"/>
                </a:tc>
              </a:tr>
            </a:tbl>
          </a:graphicData>
        </a:graphic>
      </p:graphicFrame>
      <p:sp>
        <p:nvSpPr>
          <p:cNvPr id="3" name="Content Placeholder 2"/>
          <p:cNvSpPr>
            <a:spLocks noGrp="1"/>
          </p:cNvSpPr>
          <p:nvPr>
            <p:ph idx="1"/>
          </p:nvPr>
        </p:nvSpPr>
        <p:spPr>
          <a:xfrm>
            <a:off x="7772400" y="6613258"/>
            <a:ext cx="1371600" cy="276999"/>
          </a:xfrm>
        </p:spPr>
        <p:txBody>
          <a:bodyPr/>
          <a:lstStyle/>
          <a:p>
            <a:r>
              <a:rPr lang="en-US" altLang="en-US" sz="1200" b="1" dirty="0" smtClean="0"/>
              <a:t>Table 18.1 p500</a:t>
            </a:r>
          </a:p>
        </p:txBody>
      </p:sp>
    </p:spTree>
    <p:extLst>
      <p:ext uri="{BB962C8B-B14F-4D97-AF65-F5344CB8AC3E}">
        <p14:creationId xmlns:p14="http://schemas.microsoft.com/office/powerpoint/2010/main" val="3651553347"/>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78115"/>
            <a:ext cx="7772400" cy="892552"/>
          </a:xfrm>
        </p:spPr>
        <p:txBody>
          <a:bodyPr/>
          <a:lstStyle/>
          <a:p>
            <a:r>
              <a:rPr lang="en-US" sz="2600" dirty="0" smtClean="0"/>
              <a:t>Birth and Death on a Jamaican Sugar </a:t>
            </a:r>
            <a:r>
              <a:rPr lang="en-US" sz="2600" dirty="0" err="1" smtClean="0"/>
              <a:t>Plantaton</a:t>
            </a:r>
            <a:r>
              <a:rPr lang="en-US" sz="2600" dirty="0" smtClean="0"/>
              <a:t>, 1779-1785</a:t>
            </a:r>
            <a:endParaRPr lang="en-US" sz="2600" dirty="0"/>
          </a:p>
        </p:txBody>
      </p:sp>
      <p:graphicFrame>
        <p:nvGraphicFramePr>
          <p:cNvPr id="4" name="Table 3"/>
          <p:cNvGraphicFramePr>
            <a:graphicFrameLocks noGrp="1"/>
          </p:cNvGraphicFramePr>
          <p:nvPr>
            <p:extLst/>
          </p:nvPr>
        </p:nvGraphicFramePr>
        <p:xfrm>
          <a:off x="304802" y="1197265"/>
          <a:ext cx="8610598" cy="5127335"/>
        </p:xfrm>
        <a:graphic>
          <a:graphicData uri="http://schemas.openxmlformats.org/drawingml/2006/table">
            <a:tbl>
              <a:tblPr firstRow="1" bandRow="1">
                <a:tableStyleId>{5C22544A-7EE6-4342-B048-85BDC9FD1C3A}</a:tableStyleId>
              </a:tblPr>
              <a:tblGrid>
                <a:gridCol w="720352"/>
                <a:gridCol w="1148424"/>
                <a:gridCol w="1216968"/>
                <a:gridCol w="1384447"/>
                <a:gridCol w="1086347"/>
                <a:gridCol w="1229255"/>
                <a:gridCol w="1824805"/>
              </a:tblGrid>
              <a:tr h="731025">
                <a:tc>
                  <a:txBody>
                    <a:bodyPr/>
                    <a:lstStyle/>
                    <a:p>
                      <a:pPr marL="0" marR="0">
                        <a:spcBef>
                          <a:spcPts val="0"/>
                        </a:spcBef>
                        <a:spcAft>
                          <a:spcPts val="0"/>
                        </a:spcAft>
                      </a:pPr>
                      <a:r>
                        <a:rPr lang="en-US" sz="1600" b="1" i="1" dirty="0">
                          <a:effectLst/>
                          <a:latin typeface="Calibri" panose="020F0502020204030204" pitchFamily="34" charset="0"/>
                        </a:rPr>
                        <a:t>Year</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c>
                  <a:txBody>
                    <a:bodyPr/>
                    <a:lstStyle/>
                    <a:p>
                      <a:pPr marL="0" marR="0">
                        <a:spcBef>
                          <a:spcPts val="0"/>
                        </a:spcBef>
                        <a:spcAft>
                          <a:spcPts val="0"/>
                        </a:spcAft>
                      </a:pPr>
                      <a:r>
                        <a:rPr lang="en-US" sz="1600" b="1" i="1" dirty="0" smtClean="0">
                          <a:effectLst/>
                          <a:latin typeface="Calibri" panose="020F0502020204030204" pitchFamily="34" charset="0"/>
                        </a:rPr>
                        <a:t>Males Born</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c>
                  <a:txBody>
                    <a:bodyPr/>
                    <a:lstStyle/>
                    <a:p>
                      <a:pPr marL="0" marR="0">
                        <a:spcBef>
                          <a:spcPts val="0"/>
                        </a:spcBef>
                        <a:spcAft>
                          <a:spcPts val="0"/>
                        </a:spcAft>
                      </a:pPr>
                      <a:r>
                        <a:rPr lang="en-US" sz="1600" b="1" i="1" dirty="0" smtClean="0">
                          <a:effectLst/>
                          <a:latin typeface="Calibri" panose="020F0502020204030204" pitchFamily="34" charset="0"/>
                        </a:rPr>
                        <a:t>Females Born</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c>
                  <a:txBody>
                    <a:bodyPr/>
                    <a:lstStyle/>
                    <a:p>
                      <a:pPr marL="0" marR="0">
                        <a:spcBef>
                          <a:spcPts val="0"/>
                        </a:spcBef>
                        <a:spcAft>
                          <a:spcPts val="0"/>
                        </a:spcAft>
                      </a:pPr>
                      <a:r>
                        <a:rPr lang="en-US" sz="1600" b="1" i="1" dirty="0">
                          <a:effectLst/>
                          <a:latin typeface="Calibri" panose="020F0502020204030204" pitchFamily="34" charset="0"/>
                        </a:rPr>
                        <a:t>Purchased</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c>
                  <a:txBody>
                    <a:bodyPr/>
                    <a:lstStyle/>
                    <a:p>
                      <a:pPr marL="0" marR="0">
                        <a:spcBef>
                          <a:spcPts val="0"/>
                        </a:spcBef>
                        <a:spcAft>
                          <a:spcPts val="0"/>
                        </a:spcAft>
                      </a:pPr>
                      <a:r>
                        <a:rPr lang="en-US" sz="1600" b="1" i="1" dirty="0" smtClean="0">
                          <a:effectLst/>
                          <a:latin typeface="Calibri" panose="020F0502020204030204" pitchFamily="34" charset="0"/>
                        </a:rPr>
                        <a:t>Males Died</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c>
                  <a:txBody>
                    <a:bodyPr/>
                    <a:lstStyle/>
                    <a:p>
                      <a:pPr marL="0" marR="0">
                        <a:spcBef>
                          <a:spcPts val="0"/>
                        </a:spcBef>
                        <a:spcAft>
                          <a:spcPts val="0"/>
                        </a:spcAft>
                      </a:pPr>
                      <a:r>
                        <a:rPr lang="en-US" sz="1600" b="1" i="1" dirty="0" smtClean="0">
                          <a:effectLst/>
                          <a:latin typeface="Calibri" panose="020F0502020204030204" pitchFamily="34" charset="0"/>
                        </a:rPr>
                        <a:t>Females Died</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c>
                  <a:txBody>
                    <a:bodyPr/>
                    <a:lstStyle/>
                    <a:p>
                      <a:pPr marL="0" marR="0">
                        <a:spcBef>
                          <a:spcPts val="0"/>
                        </a:spcBef>
                        <a:spcAft>
                          <a:spcPts val="0"/>
                        </a:spcAft>
                      </a:pPr>
                      <a:r>
                        <a:rPr lang="en-US" sz="1600" b="1" i="1" dirty="0">
                          <a:effectLst/>
                          <a:latin typeface="Calibri" panose="020F0502020204030204" pitchFamily="34" charset="0"/>
                        </a:rPr>
                        <a:t>Proportion of Deaths</a:t>
                      </a:r>
                      <a:endParaRPr lang="en-US" sz="1600" b="1" i="1" dirty="0">
                        <a:effectLst/>
                        <a:latin typeface="Calibri" panose="020F0502020204030204" pitchFamily="34" charset="0"/>
                        <a:ea typeface="MS Mincho"/>
                        <a:cs typeface="Times New Roman"/>
                      </a:endParaRPr>
                    </a:p>
                  </a:txBody>
                  <a:tcPr marL="60893" marR="60893" marT="0" marB="0">
                    <a:solidFill>
                      <a:schemeClr val="accent1"/>
                    </a:solidFill>
                  </a:tcPr>
                </a:tc>
              </a:tr>
              <a:tr h="487350">
                <a:tc>
                  <a:txBody>
                    <a:bodyPr/>
                    <a:lstStyle/>
                    <a:p>
                      <a:pPr marL="0" marR="0">
                        <a:spcBef>
                          <a:spcPts val="0"/>
                        </a:spcBef>
                        <a:spcAft>
                          <a:spcPts val="0"/>
                        </a:spcAft>
                      </a:pPr>
                      <a:r>
                        <a:rPr lang="en-US" sz="1600">
                          <a:effectLst/>
                          <a:latin typeface="Calibri" panose="020F0502020204030204" pitchFamily="34" charset="0"/>
                        </a:rPr>
                        <a:t>1779</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5</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2</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6</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7</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5</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 in 26</a:t>
                      </a:r>
                      <a:endParaRPr lang="en-US" sz="1600">
                        <a:effectLst/>
                        <a:latin typeface="Calibri" panose="020F0502020204030204" pitchFamily="34" charset="0"/>
                        <a:ea typeface="MS Mincho"/>
                        <a:cs typeface="Times New Roman"/>
                      </a:endParaRPr>
                    </a:p>
                  </a:txBody>
                  <a:tcPr marL="60893" marR="60893" marT="0" marB="0"/>
                </a:tc>
              </a:tr>
              <a:tr h="474660">
                <a:tc>
                  <a:txBody>
                    <a:bodyPr/>
                    <a:lstStyle/>
                    <a:p>
                      <a:pPr marL="0" marR="0">
                        <a:spcBef>
                          <a:spcPts val="0"/>
                        </a:spcBef>
                        <a:spcAft>
                          <a:spcPts val="0"/>
                        </a:spcAft>
                      </a:pPr>
                      <a:r>
                        <a:rPr lang="en-US" sz="1600" dirty="0">
                          <a:effectLst/>
                          <a:latin typeface="Calibri" panose="020F0502020204030204" pitchFamily="34" charset="0"/>
                        </a:rPr>
                        <a:t>1780</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4</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3</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3</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2</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 in 62</a:t>
                      </a:r>
                      <a:endParaRPr lang="en-US" sz="1600">
                        <a:effectLst/>
                        <a:latin typeface="Calibri" panose="020F0502020204030204" pitchFamily="34" charset="0"/>
                        <a:ea typeface="MS Mincho"/>
                        <a:cs typeface="Times New Roman"/>
                      </a:endParaRPr>
                    </a:p>
                  </a:txBody>
                  <a:tcPr marL="60893" marR="60893" marT="0" marB="0"/>
                </a:tc>
              </a:tr>
              <a:tr h="487350">
                <a:tc>
                  <a:txBody>
                    <a:bodyPr/>
                    <a:lstStyle/>
                    <a:p>
                      <a:pPr marL="0" marR="0">
                        <a:spcBef>
                          <a:spcPts val="0"/>
                        </a:spcBef>
                        <a:spcAft>
                          <a:spcPts val="0"/>
                        </a:spcAft>
                      </a:pPr>
                      <a:r>
                        <a:rPr lang="en-US" sz="1600">
                          <a:effectLst/>
                          <a:latin typeface="Calibri" panose="020F0502020204030204" pitchFamily="34" charset="0"/>
                        </a:rPr>
                        <a:t>1781</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2</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3</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4</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2</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1 in 52</a:t>
                      </a:r>
                      <a:endParaRPr lang="en-US" sz="1600" dirty="0">
                        <a:effectLst/>
                        <a:latin typeface="Calibri" panose="020F0502020204030204" pitchFamily="34" charset="0"/>
                        <a:ea typeface="MS Mincho"/>
                        <a:cs typeface="Times New Roman"/>
                      </a:endParaRPr>
                    </a:p>
                  </a:txBody>
                  <a:tcPr marL="60893" marR="60893" marT="0" marB="0"/>
                </a:tc>
              </a:tr>
              <a:tr h="474660">
                <a:tc>
                  <a:txBody>
                    <a:bodyPr/>
                    <a:lstStyle/>
                    <a:p>
                      <a:pPr marL="0" marR="0">
                        <a:spcBef>
                          <a:spcPts val="0"/>
                        </a:spcBef>
                        <a:spcAft>
                          <a:spcPts val="0"/>
                        </a:spcAft>
                      </a:pPr>
                      <a:r>
                        <a:rPr lang="en-US" sz="1600">
                          <a:effectLst/>
                          <a:latin typeface="Calibri" panose="020F0502020204030204" pitchFamily="34" charset="0"/>
                        </a:rPr>
                        <a:t>1782</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3</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9</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4</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5</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 in 35</a:t>
                      </a:r>
                      <a:endParaRPr lang="en-US" sz="1600">
                        <a:effectLst/>
                        <a:latin typeface="Calibri" panose="020F0502020204030204" pitchFamily="34" charset="0"/>
                        <a:ea typeface="MS Mincho"/>
                        <a:cs typeface="Times New Roman"/>
                      </a:endParaRPr>
                    </a:p>
                  </a:txBody>
                  <a:tcPr marL="60893" marR="60893" marT="0" marB="0"/>
                </a:tc>
              </a:tr>
              <a:tr h="474660">
                <a:tc>
                  <a:txBody>
                    <a:bodyPr/>
                    <a:lstStyle/>
                    <a:p>
                      <a:pPr marL="0" marR="0">
                        <a:spcBef>
                          <a:spcPts val="0"/>
                        </a:spcBef>
                        <a:spcAft>
                          <a:spcPts val="0"/>
                        </a:spcAft>
                      </a:pPr>
                      <a:r>
                        <a:rPr lang="en-US" sz="1600">
                          <a:effectLst/>
                          <a:latin typeface="Calibri" panose="020F0502020204030204" pitchFamily="34" charset="0"/>
                        </a:rPr>
                        <a:t>1783</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3</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3</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8</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10</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 in 17</a:t>
                      </a:r>
                      <a:endParaRPr lang="en-US" sz="1600">
                        <a:effectLst/>
                        <a:latin typeface="Calibri" panose="020F0502020204030204" pitchFamily="34" charset="0"/>
                        <a:ea typeface="MS Mincho"/>
                        <a:cs typeface="Times New Roman"/>
                      </a:endParaRPr>
                    </a:p>
                  </a:txBody>
                  <a:tcPr marL="60893" marR="60893" marT="0" marB="0"/>
                </a:tc>
              </a:tr>
              <a:tr h="474660">
                <a:tc>
                  <a:txBody>
                    <a:bodyPr/>
                    <a:lstStyle/>
                    <a:p>
                      <a:pPr marL="0" marR="0">
                        <a:spcBef>
                          <a:spcPts val="0"/>
                        </a:spcBef>
                        <a:spcAft>
                          <a:spcPts val="0"/>
                        </a:spcAft>
                      </a:pPr>
                      <a:r>
                        <a:rPr lang="en-US" sz="1600">
                          <a:effectLst/>
                          <a:latin typeface="Calibri" panose="020F0502020204030204" pitchFamily="34" charset="0"/>
                        </a:rPr>
                        <a:t>1784</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2</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12</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9</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10</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 in 17</a:t>
                      </a:r>
                      <a:endParaRPr lang="en-US" sz="1600">
                        <a:effectLst/>
                        <a:latin typeface="Calibri" panose="020F0502020204030204" pitchFamily="34" charset="0"/>
                        <a:ea typeface="MS Mincho"/>
                        <a:cs typeface="Times New Roman"/>
                      </a:endParaRPr>
                    </a:p>
                  </a:txBody>
                  <a:tcPr marL="60893" marR="60893" marT="0" marB="0"/>
                </a:tc>
              </a:tr>
              <a:tr h="487350">
                <a:tc>
                  <a:txBody>
                    <a:bodyPr/>
                    <a:lstStyle/>
                    <a:p>
                      <a:pPr marL="0" marR="0">
                        <a:spcBef>
                          <a:spcPts val="0"/>
                        </a:spcBef>
                        <a:spcAft>
                          <a:spcPts val="0"/>
                        </a:spcAft>
                      </a:pPr>
                      <a:r>
                        <a:rPr lang="en-US" sz="1600">
                          <a:effectLst/>
                          <a:latin typeface="Calibri" panose="020F0502020204030204" pitchFamily="34" charset="0"/>
                        </a:rPr>
                        <a:t>1785</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2</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3</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0</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3</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 in 99</a:t>
                      </a:r>
                      <a:endParaRPr lang="en-US" sz="1600">
                        <a:effectLst/>
                        <a:latin typeface="Calibri" panose="020F0502020204030204" pitchFamily="34" charset="0"/>
                        <a:ea typeface="MS Mincho"/>
                        <a:cs typeface="Times New Roman"/>
                      </a:endParaRPr>
                    </a:p>
                  </a:txBody>
                  <a:tcPr marL="60893" marR="60893" marT="0" marB="0"/>
                </a:tc>
              </a:tr>
              <a:tr h="474660">
                <a:tc>
                  <a:txBody>
                    <a:bodyPr/>
                    <a:lstStyle/>
                    <a:p>
                      <a:pPr marL="0" marR="0">
                        <a:spcBef>
                          <a:spcPts val="0"/>
                        </a:spcBef>
                        <a:spcAft>
                          <a:spcPts val="0"/>
                        </a:spcAft>
                      </a:pPr>
                      <a:r>
                        <a:rPr lang="en-US" sz="1600">
                          <a:effectLst/>
                          <a:latin typeface="Calibri" panose="020F0502020204030204" pitchFamily="34" charset="0"/>
                        </a:rPr>
                        <a:t>Total</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19</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18</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a:effectLst/>
                          <a:latin typeface="Calibri" panose="020F0502020204030204" pitchFamily="34" charset="0"/>
                        </a:rPr>
                        <a:t>27</a:t>
                      </a:r>
                      <a:endParaRPr lang="en-US" sz="160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35</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37</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solidFill>
                            <a:srgbClr val="E7F4F5"/>
                          </a:solidFill>
                          <a:effectLst/>
                          <a:latin typeface="Calibri" panose="020F0502020204030204" pitchFamily="34" charset="0"/>
                        </a:rPr>
                        <a:t> </a:t>
                      </a:r>
                      <a:r>
                        <a:rPr lang="en-US" sz="1600" dirty="0" smtClean="0">
                          <a:solidFill>
                            <a:srgbClr val="E7F4F5"/>
                          </a:solidFill>
                          <a:effectLst/>
                          <a:latin typeface="Calibri" panose="020F0502020204030204" pitchFamily="34" charset="0"/>
                        </a:rPr>
                        <a:t>Empty cell</a:t>
                      </a:r>
                      <a:endParaRPr lang="en-US" sz="1600" dirty="0">
                        <a:solidFill>
                          <a:srgbClr val="E7F4F5"/>
                        </a:solidFill>
                        <a:effectLst/>
                        <a:latin typeface="Calibri" panose="020F0502020204030204" pitchFamily="34" charset="0"/>
                        <a:ea typeface="MS Mincho"/>
                        <a:cs typeface="Times New Roman"/>
                      </a:endParaRPr>
                    </a:p>
                  </a:txBody>
                  <a:tcPr marL="60893" marR="60893" marT="0" marB="0"/>
                </a:tc>
              </a:tr>
              <a:tr h="560960">
                <a:tc>
                  <a:txBody>
                    <a:bodyPr/>
                    <a:lstStyle/>
                    <a:p>
                      <a:pPr marL="0" marR="0">
                        <a:spcBef>
                          <a:spcPts val="0"/>
                        </a:spcBef>
                        <a:spcAft>
                          <a:spcPts val="0"/>
                        </a:spcAft>
                      </a:pPr>
                      <a:r>
                        <a:rPr lang="en-US" sz="1600" dirty="0" smtClean="0">
                          <a:solidFill>
                            <a:srgbClr val="EEF8F8"/>
                          </a:solidFill>
                          <a:effectLst/>
                          <a:latin typeface="Calibri" panose="020F0502020204030204" pitchFamily="34" charset="0"/>
                        </a:rPr>
                        <a:t>Empty cell</a:t>
                      </a:r>
                      <a:endParaRPr lang="en-US" sz="1600" dirty="0">
                        <a:solidFill>
                          <a:srgbClr val="EEF8F8"/>
                        </a:solidFill>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Born 37</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smtClean="0">
                          <a:solidFill>
                            <a:srgbClr val="EEF8F8"/>
                          </a:solidFill>
                          <a:effectLst/>
                          <a:latin typeface="Calibri" panose="020F0502020204030204" pitchFamily="34" charset="0"/>
                        </a:rPr>
                        <a:t>Empty cell</a:t>
                      </a:r>
                      <a:endParaRPr lang="en-US" sz="1600" dirty="0">
                        <a:solidFill>
                          <a:srgbClr val="EEF8F8"/>
                        </a:solidFill>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solidFill>
                            <a:srgbClr val="EEF8F8"/>
                          </a:solidFill>
                          <a:effectLst/>
                          <a:latin typeface="Calibri" panose="020F0502020204030204" pitchFamily="34" charset="0"/>
                        </a:rPr>
                        <a:t> </a:t>
                      </a:r>
                      <a:r>
                        <a:rPr lang="en-US" sz="1600" dirty="0" smtClean="0">
                          <a:solidFill>
                            <a:srgbClr val="EEF8F8"/>
                          </a:solidFill>
                          <a:effectLst/>
                          <a:latin typeface="Calibri" panose="020F0502020204030204" pitchFamily="34" charset="0"/>
                        </a:rPr>
                        <a:t>Empty</a:t>
                      </a:r>
                      <a:r>
                        <a:rPr lang="en-US" sz="1600" baseline="0" dirty="0" smtClean="0">
                          <a:solidFill>
                            <a:srgbClr val="EEF8F8"/>
                          </a:solidFill>
                          <a:effectLst/>
                          <a:latin typeface="Calibri" panose="020F0502020204030204" pitchFamily="34" charset="0"/>
                        </a:rPr>
                        <a:t> cell</a:t>
                      </a:r>
                      <a:endParaRPr lang="en-US" sz="1600" dirty="0">
                        <a:solidFill>
                          <a:srgbClr val="EEF8F8"/>
                        </a:solidFill>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smtClean="0">
                          <a:solidFill>
                            <a:srgbClr val="EEF8F8"/>
                          </a:solidFill>
                          <a:effectLst/>
                          <a:latin typeface="Calibri" panose="020F0502020204030204" pitchFamily="34" charset="0"/>
                        </a:rPr>
                        <a:t>Empty cell</a:t>
                      </a:r>
                      <a:endParaRPr lang="en-US" sz="1600" dirty="0">
                        <a:solidFill>
                          <a:srgbClr val="EEF8F8"/>
                        </a:solidFill>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a:effectLst/>
                          <a:latin typeface="Calibri" panose="020F0502020204030204" pitchFamily="34" charset="0"/>
                        </a:rPr>
                        <a:t>Died 72</a:t>
                      </a:r>
                      <a:endParaRPr lang="en-US" sz="1600" dirty="0">
                        <a:effectLst/>
                        <a:latin typeface="Calibri" panose="020F0502020204030204" pitchFamily="34" charset="0"/>
                        <a:ea typeface="MS Mincho"/>
                        <a:cs typeface="Times New Roman"/>
                      </a:endParaRPr>
                    </a:p>
                  </a:txBody>
                  <a:tcPr marL="60893" marR="60893" marT="0" marB="0"/>
                </a:tc>
                <a:tc>
                  <a:txBody>
                    <a:bodyPr/>
                    <a:lstStyle/>
                    <a:p>
                      <a:pPr marL="0" marR="0">
                        <a:spcBef>
                          <a:spcPts val="0"/>
                        </a:spcBef>
                        <a:spcAft>
                          <a:spcPts val="0"/>
                        </a:spcAft>
                      </a:pPr>
                      <a:r>
                        <a:rPr lang="en-US" sz="1600" dirty="0" smtClean="0">
                          <a:solidFill>
                            <a:srgbClr val="EEF8F8"/>
                          </a:solidFill>
                          <a:effectLst/>
                          <a:latin typeface="Calibri" panose="020F0502020204030204" pitchFamily="34" charset="0"/>
                        </a:rPr>
                        <a:t>Empty cell</a:t>
                      </a:r>
                      <a:endParaRPr lang="en-US" sz="1600" dirty="0">
                        <a:solidFill>
                          <a:srgbClr val="EEF8F8"/>
                        </a:solidFill>
                        <a:effectLst/>
                        <a:latin typeface="Calibri" panose="020F0502020204030204" pitchFamily="34" charset="0"/>
                        <a:ea typeface="MS Mincho"/>
                        <a:cs typeface="Times New Roman"/>
                      </a:endParaRPr>
                    </a:p>
                  </a:txBody>
                  <a:tcPr marL="60893" marR="60893" marT="0" marB="0"/>
                </a:tc>
              </a:tr>
            </a:tbl>
          </a:graphicData>
        </a:graphic>
      </p:graphicFrame>
      <p:sp>
        <p:nvSpPr>
          <p:cNvPr id="3" name="Content Placeholder 2"/>
          <p:cNvSpPr>
            <a:spLocks noGrp="1"/>
          </p:cNvSpPr>
          <p:nvPr>
            <p:ph idx="1"/>
          </p:nvPr>
        </p:nvSpPr>
        <p:spPr>
          <a:xfrm>
            <a:off x="7772400" y="6577796"/>
            <a:ext cx="1371600" cy="276999"/>
          </a:xfrm>
        </p:spPr>
        <p:txBody>
          <a:bodyPr/>
          <a:lstStyle/>
          <a:p>
            <a:r>
              <a:rPr lang="en-US" altLang="en-US" sz="1200" b="1" dirty="0" smtClean="0"/>
              <a:t>Table 18.2 p501</a:t>
            </a:r>
          </a:p>
        </p:txBody>
      </p:sp>
    </p:spTree>
    <p:extLst>
      <p:ext uri="{BB962C8B-B14F-4D97-AF65-F5344CB8AC3E}">
        <p14:creationId xmlns:p14="http://schemas.microsoft.com/office/powerpoint/2010/main" val="2777700633"/>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17157"/>
            <a:ext cx="8077200" cy="492443"/>
          </a:xfrm>
        </p:spPr>
        <p:txBody>
          <a:bodyPr/>
          <a:lstStyle/>
          <a:p>
            <a:r>
              <a:rPr lang="en-US" altLang="en-US" sz="2600" dirty="0" smtClean="0"/>
              <a:t>The Brutal Foundation of Plantation Prosperity</a:t>
            </a:r>
            <a:endParaRPr lang="en-US" sz="2600" dirty="0"/>
          </a:p>
        </p:txBody>
      </p:sp>
      <p:pic>
        <p:nvPicPr>
          <p:cNvPr id="22529" name="Picture 1" descr="The Brutal Foundation of Plantation Prosperity. In Caribbean slave societies the punishment of slaves was often conducted in public places in order to intimidate other slaves. In this early nineteenth- century illustration, the slave in the foreground is whipped by two other slaves supervised by the owner. In the background a female slave is suspended by her wrists from a tree branch after being whipp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663564"/>
            <a:ext cx="8077200" cy="596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92012"/>
            <a:ext cx="533400" cy="276999"/>
          </a:xfrm>
        </p:spPr>
        <p:txBody>
          <a:bodyPr/>
          <a:lstStyle/>
          <a:p>
            <a:r>
              <a:rPr lang="en-US" altLang="en-US" sz="1200" b="1" dirty="0" smtClean="0"/>
              <a:t>p501</a:t>
            </a:r>
          </a:p>
        </p:txBody>
      </p:sp>
    </p:spTree>
    <p:extLst>
      <p:ext uri="{BB962C8B-B14F-4D97-AF65-F5344CB8AC3E}">
        <p14:creationId xmlns:p14="http://schemas.microsoft.com/office/powerpoint/2010/main" val="4136542630"/>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892552"/>
          </a:xfrm>
        </p:spPr>
        <p:txBody>
          <a:bodyPr/>
          <a:lstStyle/>
          <a:p>
            <a:r>
              <a:rPr lang="en-US" altLang="en-US" sz="2600" dirty="0" err="1" smtClean="0"/>
              <a:t>Cudjoe</a:t>
            </a:r>
            <a:r>
              <a:rPr lang="en-US" altLang="en-US" sz="2600" dirty="0" smtClean="0"/>
              <a:t>, Leader of the Jamaican Maroons, Negotiates a Peace Treaty</a:t>
            </a:r>
            <a:endParaRPr lang="en-US" sz="2600" dirty="0"/>
          </a:p>
        </p:txBody>
      </p:sp>
      <p:pic>
        <p:nvPicPr>
          <p:cNvPr id="24577" name="Picture 1" descr="Cudjoe, Leader of the Jamaican Maroons, Negotiates a Peace Treaty. In 1738, after decades of successful resistance to the British, the maroon Cudjoe negotiated a peace treaty that recognized the freedom of his runaway followers. Unable to defeat the maroons, the British also granted land and effective self-government to the maroons in exchange for an end to raids on plantations and the promise to return future slave runaways. This illustration from an English periodical provides a crude caricature of the victorious Cudjo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889000"/>
            <a:ext cx="6172200"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p503</a:t>
            </a:r>
          </a:p>
        </p:txBody>
      </p:sp>
    </p:spTree>
    <p:extLst>
      <p:ext uri="{BB962C8B-B14F-4D97-AF65-F5344CB8AC3E}">
        <p14:creationId xmlns:p14="http://schemas.microsoft.com/office/powerpoint/2010/main" val="3552573398"/>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Africa, the Atlantic, and Islam</a:t>
            </a:r>
          </a:p>
        </p:txBody>
      </p:sp>
      <p:sp>
        <p:nvSpPr>
          <p:cNvPr id="26626" name="Rectangle 3"/>
          <p:cNvSpPr>
            <a:spLocks noGrp="1" noChangeArrowheads="1"/>
          </p:cNvSpPr>
          <p:nvPr>
            <p:ph type="body" idx="1"/>
          </p:nvPr>
        </p:nvSpPr>
        <p:spPr>
          <a:xfrm>
            <a:off x="685800" y="1371600"/>
            <a:ext cx="7772400" cy="5238357"/>
          </a:xfrm>
          <a:noFill/>
        </p:spPr>
        <p:txBody>
          <a:bodyPr/>
          <a:lstStyle/>
          <a:p>
            <a:pPr eaLnBrk="1" hangingPunct="1">
              <a:buFontTx/>
              <a:buChar char="•"/>
            </a:pPr>
            <a:r>
              <a:rPr lang="en-US" altLang="en-US" dirty="0" smtClean="0">
                <a:latin typeface="Arial" pitchFamily="34" charset="0"/>
              </a:rPr>
              <a:t>The Gold Coast and the Slave Coast</a:t>
            </a:r>
          </a:p>
          <a:p>
            <a:pPr marL="1085850" lvl="1" indent="-342900" eaLnBrk="1" hangingPunct="1">
              <a:buFontTx/>
              <a:buChar char="•"/>
            </a:pPr>
            <a:r>
              <a:rPr lang="en-US" altLang="en-US" dirty="0" smtClean="0">
                <a:latin typeface="Arial" pitchFamily="34" charset="0"/>
              </a:rPr>
              <a:t>Trade without colonization</a:t>
            </a:r>
          </a:p>
          <a:p>
            <a:pPr marL="1085850" lvl="1" indent="-342900" eaLnBrk="1" hangingPunct="1">
              <a:buFontTx/>
              <a:buChar char="•"/>
            </a:pPr>
            <a:r>
              <a:rPr lang="en-US" altLang="en-US" dirty="0" smtClean="0">
                <a:latin typeface="Arial" pitchFamily="34" charset="0"/>
              </a:rPr>
              <a:t>African impact</a:t>
            </a:r>
          </a:p>
          <a:p>
            <a:pPr marL="1485900" lvl="2" indent="-342900" eaLnBrk="1" hangingPunct="1"/>
            <a:r>
              <a:rPr lang="en-US" altLang="en-US" dirty="0" smtClean="0">
                <a:latin typeface="Arial" pitchFamily="34" charset="0"/>
              </a:rPr>
              <a:t>Rise of Oyo and Asante</a:t>
            </a:r>
          </a:p>
          <a:p>
            <a:pPr eaLnBrk="1" hangingPunct="1">
              <a:buFontTx/>
              <a:buChar char="•"/>
            </a:pPr>
            <a:r>
              <a:rPr lang="en-US" altLang="en-US" dirty="0" smtClean="0">
                <a:latin typeface="Arial" pitchFamily="34" charset="0"/>
              </a:rPr>
              <a:t>The Bight of Biafra and Angola</a:t>
            </a:r>
          </a:p>
          <a:p>
            <a:pPr marL="1085850" lvl="1" indent="-342900" eaLnBrk="1" hangingPunct="1">
              <a:buFontTx/>
              <a:buChar char="•"/>
            </a:pPr>
            <a:r>
              <a:rPr lang="en-US" altLang="en-US" dirty="0" smtClean="0">
                <a:latin typeface="Arial" pitchFamily="34" charset="0"/>
              </a:rPr>
              <a:t>Environment, refugees and slavery</a:t>
            </a:r>
          </a:p>
          <a:p>
            <a:pPr eaLnBrk="1" hangingPunct="1">
              <a:buFontTx/>
              <a:buChar char="•"/>
            </a:pPr>
            <a:r>
              <a:rPr lang="en-US" altLang="en-US" dirty="0" smtClean="0">
                <a:latin typeface="Arial" pitchFamily="34" charset="0"/>
              </a:rPr>
              <a:t>Africa</a:t>
            </a:r>
            <a:r>
              <a:rPr lang="ja-JP" altLang="en-US" dirty="0" smtClean="0">
                <a:latin typeface="Arial" pitchFamily="34" charset="0"/>
              </a:rPr>
              <a:t>’</a:t>
            </a:r>
            <a:r>
              <a:rPr lang="en-US" altLang="ja-JP" dirty="0" smtClean="0">
                <a:latin typeface="Arial" pitchFamily="34" charset="0"/>
              </a:rPr>
              <a:t>s European and Islamic Contacts</a:t>
            </a:r>
          </a:p>
          <a:p>
            <a:pPr marL="1085850" lvl="1" indent="-342900" eaLnBrk="1" hangingPunct="1">
              <a:buFontTx/>
              <a:buChar char="•"/>
            </a:pPr>
            <a:r>
              <a:rPr lang="en-US" altLang="en-US" dirty="0" smtClean="0">
                <a:latin typeface="Arial" pitchFamily="34" charset="0"/>
              </a:rPr>
              <a:t>Trans-Saharan slave trade</a:t>
            </a:r>
          </a:p>
          <a:p>
            <a:pPr marL="1085850" lvl="1" indent="-342900" eaLnBrk="1" hangingPunct="1">
              <a:buFontTx/>
              <a:buChar char="•"/>
            </a:pPr>
            <a:r>
              <a:rPr lang="en-US" altLang="en-US" dirty="0" smtClean="0">
                <a:latin typeface="Arial" pitchFamily="34" charset="0"/>
              </a:rPr>
              <a:t>Cultural effects</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384634570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0"/>
            <a:ext cx="5778500" cy="492443"/>
          </a:xfrm>
        </p:spPr>
        <p:txBody>
          <a:bodyPr/>
          <a:lstStyle/>
          <a:p>
            <a:r>
              <a:rPr lang="en-US" altLang="en-US" sz="2600" dirty="0" smtClean="0"/>
              <a:t>The Atlantic Economy</a:t>
            </a:r>
            <a:endParaRPr lang="en-US" sz="2600" dirty="0"/>
          </a:p>
        </p:txBody>
      </p:sp>
      <p:pic>
        <p:nvPicPr>
          <p:cNvPr id="27649" name="Picture 1" descr="Map 19.1: The Atlantic Economy. By 1700 the volume of maritime exchanges among the Atlantic continents had begun to rival the trade of the Indian Ocean Basin. Notice the trade in consumer products, slave labor, precious metals, and other goods. Silver trade to East Asia laid the basis for a Pacific Ocean economy."/>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508000"/>
            <a:ext cx="57785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53200"/>
            <a:ext cx="1371600" cy="290899"/>
          </a:xfrm>
        </p:spPr>
        <p:txBody>
          <a:bodyPr/>
          <a:lstStyle/>
          <a:p>
            <a:r>
              <a:rPr lang="en-US" altLang="en-US" sz="1200" b="1" dirty="0" smtClean="0"/>
              <a:t>Map 18.1  p506</a:t>
            </a:r>
          </a:p>
        </p:txBody>
      </p:sp>
    </p:spTree>
    <p:extLst>
      <p:ext uri="{BB962C8B-B14F-4D97-AF65-F5344CB8AC3E}">
        <p14:creationId xmlns:p14="http://schemas.microsoft.com/office/powerpoint/2010/main" val="3470223743"/>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4400"/>
            <a:ext cx="7772400" cy="492443"/>
          </a:xfrm>
        </p:spPr>
        <p:txBody>
          <a:bodyPr/>
          <a:lstStyle/>
          <a:p>
            <a:r>
              <a:rPr lang="en-US" altLang="en-US" sz="2600" dirty="0" smtClean="0"/>
              <a:t>Slave Ship</a:t>
            </a:r>
            <a:endParaRPr lang="en-US" sz="2600" dirty="0"/>
          </a:p>
        </p:txBody>
      </p:sp>
      <p:pic>
        <p:nvPicPr>
          <p:cNvPr id="29697" name="Picture 1" descr="Slave Ship. This model of the English vessel Brookes shows the specially built section of the hold where enslaved Africans were packed together during the Middle Passage. Girls, boys, and women were confined separatel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562100"/>
            <a:ext cx="863600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1"/>
            <a:ext cx="685800" cy="304800"/>
          </a:xfrm>
        </p:spPr>
        <p:txBody>
          <a:bodyPr/>
          <a:lstStyle/>
          <a:p>
            <a:r>
              <a:rPr lang="en-US" altLang="en-US" sz="1200" b="1" dirty="0" smtClean="0"/>
              <a:t> p507</a:t>
            </a:r>
          </a:p>
        </p:txBody>
      </p:sp>
    </p:spTree>
    <p:extLst>
      <p:ext uri="{BB962C8B-B14F-4D97-AF65-F5344CB8AC3E}">
        <p14:creationId xmlns:p14="http://schemas.microsoft.com/office/powerpoint/2010/main" val="284572043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55984" y="160607"/>
            <a:ext cx="7772400" cy="492443"/>
          </a:xfrm>
        </p:spPr>
        <p:txBody>
          <a:bodyPr/>
          <a:lstStyle/>
          <a:p>
            <a:r>
              <a:rPr lang="en-US" altLang="en-US" sz="2600" dirty="0" smtClean="0"/>
              <a:t>The African Slave Trade, 1500–1800</a:t>
            </a:r>
            <a:endParaRPr lang="en-US" sz="2600" dirty="0"/>
          </a:p>
        </p:txBody>
      </p:sp>
      <p:pic>
        <p:nvPicPr>
          <p:cNvPr id="31745" name="Picture 1" descr="Map 19.2: The African Slave Trade, 1500–1800. After 1500 a vast new trade in slaves from sub-Saharan Africa to the Americas joined the ongoing slave trade to the Islamic states of North Africa, the Middle East, and India. The West Indies were the major destination of the Atlantic slave trade, followed by Brazil."/>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 y="723900"/>
            <a:ext cx="8636000"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Map 18.2 p508</a:t>
            </a:r>
          </a:p>
        </p:txBody>
      </p:sp>
    </p:spTree>
    <p:extLst>
      <p:ext uri="{BB962C8B-B14F-4D97-AF65-F5344CB8AC3E}">
        <p14:creationId xmlns:p14="http://schemas.microsoft.com/office/powerpoint/2010/main" val="922082809"/>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6602"/>
            <a:ext cx="7772400" cy="492443"/>
          </a:xfrm>
        </p:spPr>
        <p:txBody>
          <a:bodyPr/>
          <a:lstStyle/>
          <a:p>
            <a:r>
              <a:rPr lang="en-US" altLang="en-US" sz="2600" dirty="0" smtClean="0"/>
              <a:t>West African States and Trade, 1500–1800</a:t>
            </a:r>
            <a:endParaRPr lang="en-US" sz="2600" dirty="0"/>
          </a:p>
        </p:txBody>
      </p:sp>
      <p:pic>
        <p:nvPicPr>
          <p:cNvPr id="33793" name="Picture 1" descr="Map 19.3: West African States and Trade, 1500–1800. The Atlantic and the trans-Saharan trade brought West Africans new goods and promoted the rise of powerful states and trading&#10;communities. The Moroccan invasion of Songhai and Portuguese colonization of the Angolan ports of Luanda and Benguela showed the political dangers of such rela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618633"/>
            <a:ext cx="8305800" cy="593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96200" y="6590259"/>
            <a:ext cx="1447800" cy="276999"/>
          </a:xfrm>
        </p:spPr>
        <p:txBody>
          <a:bodyPr/>
          <a:lstStyle/>
          <a:p>
            <a:r>
              <a:rPr lang="en-US" altLang="en-US" sz="1200" b="1" dirty="0" smtClean="0"/>
              <a:t>Map 18.3 p510</a:t>
            </a:r>
          </a:p>
        </p:txBody>
      </p:sp>
    </p:spTree>
    <p:extLst>
      <p:ext uri="{BB962C8B-B14F-4D97-AF65-F5344CB8AC3E}">
        <p14:creationId xmlns:p14="http://schemas.microsoft.com/office/powerpoint/2010/main" val="377727406"/>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75694"/>
            <a:ext cx="7772400" cy="492443"/>
          </a:xfrm>
        </p:spPr>
        <p:txBody>
          <a:bodyPr/>
          <a:lstStyle/>
          <a:p>
            <a:r>
              <a:rPr lang="en-US" altLang="en-US" sz="2600" dirty="0" smtClean="0"/>
              <a:t>Luanda, Angola</a:t>
            </a:r>
            <a:endParaRPr lang="en-US" sz="2600" dirty="0"/>
          </a:p>
        </p:txBody>
      </p:sp>
      <p:pic>
        <p:nvPicPr>
          <p:cNvPr id="35841" name="Picture 1" descr="Luanda, Angola.  Luanda was founded by the Portuguese in 1575 and became the center of the slave trade to Brazil. In this eighteenth-century print the city’s warehouses and commercial buildings line the city streets. In the foreground captives are dragged to the port for shipment to the Western Hemispher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92200"/>
            <a:ext cx="8636000" cy="466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p512</a:t>
            </a:r>
          </a:p>
        </p:txBody>
      </p:sp>
    </p:spTree>
    <p:extLst>
      <p:ext uri="{BB962C8B-B14F-4D97-AF65-F5344CB8AC3E}">
        <p14:creationId xmlns:p14="http://schemas.microsoft.com/office/powerpoint/2010/main" val="236530849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17157"/>
            <a:ext cx="9144000" cy="492443"/>
          </a:xfrm>
        </p:spPr>
        <p:txBody>
          <a:bodyPr/>
          <a:lstStyle/>
          <a:p>
            <a:r>
              <a:rPr lang="en-US" altLang="en-US" sz="2600" dirty="0" smtClean="0"/>
              <a:t>Caribbean Sugar Mill</a:t>
            </a:r>
            <a:endParaRPr lang="en-US" sz="2600" dirty="0"/>
          </a:p>
        </p:txBody>
      </p:sp>
      <p:pic>
        <p:nvPicPr>
          <p:cNvPr id="5121" name="Picture 1" descr="Caribbean Sugar Mill. The windmill crushes sugar cane, whose juice is boiled down in the smoking building next doo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 y="622300"/>
            <a:ext cx="8636000" cy="585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p492</a:t>
            </a:r>
          </a:p>
        </p:txBody>
      </p:sp>
    </p:spTree>
    <p:extLst>
      <p:ext uri="{BB962C8B-B14F-4D97-AF65-F5344CB8AC3E}">
        <p14:creationId xmlns:p14="http://schemas.microsoft.com/office/powerpoint/2010/main" val="1332201064"/>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4299"/>
            <a:ext cx="7772400" cy="492443"/>
          </a:xfrm>
        </p:spPr>
        <p:txBody>
          <a:bodyPr/>
          <a:lstStyle/>
          <a:p>
            <a:r>
              <a:rPr lang="en-US" altLang="en-US" sz="2600" dirty="0" smtClean="0"/>
              <a:t>Traders Approaching Timbuktu</a:t>
            </a:r>
            <a:endParaRPr lang="en-US" sz="2600" dirty="0"/>
          </a:p>
        </p:txBody>
      </p:sp>
      <p:pic>
        <p:nvPicPr>
          <p:cNvPr id="37889" name="Picture 1" descr="Traders Approaching Timbuktu. As they had done for centuries, traders brought their wares to this ancient desert-edge city. Timbuktu’s mosques tower above the ordinary dwellings of the fabled ci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p513</a:t>
            </a:r>
          </a:p>
        </p:txBody>
      </p:sp>
    </p:spTree>
    <p:extLst>
      <p:ext uri="{BB962C8B-B14F-4D97-AF65-F5344CB8AC3E}">
        <p14:creationId xmlns:p14="http://schemas.microsoft.com/office/powerpoint/2010/main" val="2606617016"/>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55800" y="7778"/>
            <a:ext cx="5283200" cy="492443"/>
          </a:xfrm>
        </p:spPr>
        <p:txBody>
          <a:bodyPr/>
          <a:lstStyle/>
          <a:p>
            <a:r>
              <a:rPr lang="en-US" altLang="en-US" sz="2600" dirty="0" err="1" smtClean="0"/>
              <a:t>Ayuba</a:t>
            </a:r>
            <a:r>
              <a:rPr lang="en-US" altLang="en-US" sz="2600" dirty="0" smtClean="0"/>
              <a:t> Suleiman Diallo </a:t>
            </a:r>
            <a:endParaRPr lang="en-US" sz="2600" dirty="0"/>
          </a:p>
        </p:txBody>
      </p:sp>
      <p:pic>
        <p:nvPicPr>
          <p:cNvPr id="39937" name="Picture 1" descr="Ayuba Suleiman Diallo (1701–?), author of one of the earliest slave narrativ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55800" y="551610"/>
            <a:ext cx="5283200" cy="623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45082" y="6581001"/>
            <a:ext cx="609600" cy="276999"/>
          </a:xfrm>
        </p:spPr>
        <p:txBody>
          <a:bodyPr/>
          <a:lstStyle/>
          <a:p>
            <a:r>
              <a:rPr lang="en-US" altLang="en-US" sz="1200" b="1" dirty="0" smtClean="0"/>
              <a:t> p515</a:t>
            </a:r>
          </a:p>
        </p:txBody>
      </p:sp>
    </p:spTree>
    <p:extLst>
      <p:ext uri="{BB962C8B-B14F-4D97-AF65-F5344CB8AC3E}">
        <p14:creationId xmlns:p14="http://schemas.microsoft.com/office/powerpoint/2010/main" val="2354539955"/>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p:txBody>
          <a:bodyPr/>
          <a:lstStyle/>
          <a:p>
            <a:pPr eaLnBrk="1" hangingPunct="1"/>
            <a:r>
              <a:rPr lang="en-US" altLang="en-US" dirty="0" smtClean="0">
                <a:solidFill>
                  <a:schemeClr val="tx1"/>
                </a:solidFill>
                <a:latin typeface="Arial" pitchFamily="34" charset="0"/>
              </a:rPr>
              <a:t>Plantations in the West Indies</a:t>
            </a:r>
            <a:endParaRPr lang="en-US" altLang="en-US" dirty="0" smtClean="0">
              <a:solidFill>
                <a:srgbClr val="000000"/>
              </a:solidFill>
              <a:latin typeface="Arial" pitchFamily="34" charset="0"/>
            </a:endParaRPr>
          </a:p>
        </p:txBody>
      </p:sp>
      <p:sp>
        <p:nvSpPr>
          <p:cNvPr id="7170" name="Rectangle 3"/>
          <p:cNvSpPr>
            <a:spLocks noGrp="1" noChangeArrowheads="1"/>
          </p:cNvSpPr>
          <p:nvPr>
            <p:ph type="body" idx="1"/>
          </p:nvPr>
        </p:nvSpPr>
        <p:spPr>
          <a:xfrm>
            <a:off x="685800" y="1752600"/>
            <a:ext cx="7772400" cy="4622800"/>
          </a:xfrm>
          <a:noFill/>
        </p:spPr>
        <p:txBody>
          <a:bodyPr/>
          <a:lstStyle/>
          <a:p>
            <a:pPr eaLnBrk="1" hangingPunct="1">
              <a:buFontTx/>
              <a:buChar char="•"/>
            </a:pPr>
            <a:r>
              <a:rPr lang="en-US" altLang="en-US" dirty="0" smtClean="0">
                <a:latin typeface="Arial" pitchFamily="34" charset="0"/>
              </a:rPr>
              <a:t>Colonization Before 1650</a:t>
            </a:r>
          </a:p>
          <a:p>
            <a:pPr marL="1085850" lvl="1" indent="-342900" eaLnBrk="1" hangingPunct="1">
              <a:buFontTx/>
              <a:buChar char="•"/>
            </a:pPr>
            <a:r>
              <a:rPr lang="en-US" altLang="en-US" dirty="0" smtClean="0">
                <a:latin typeface="Arial" pitchFamily="34" charset="0"/>
              </a:rPr>
              <a:t>Tobacco and sugar</a:t>
            </a:r>
          </a:p>
          <a:p>
            <a:pPr marL="1085850" lvl="1" indent="-342900" eaLnBrk="1" hangingPunct="1">
              <a:buFontTx/>
              <a:buChar char="•"/>
            </a:pPr>
            <a:r>
              <a:rPr lang="en-US" altLang="en-US" dirty="0" smtClean="0">
                <a:latin typeface="Arial" pitchFamily="34" charset="0"/>
              </a:rPr>
              <a:t>Innovations in labor and capital formation</a:t>
            </a:r>
          </a:p>
          <a:p>
            <a:pPr eaLnBrk="1" hangingPunct="1">
              <a:buFontTx/>
              <a:buChar char="•"/>
            </a:pPr>
            <a:r>
              <a:rPr lang="en-US" altLang="en-US" dirty="0" smtClean="0">
                <a:latin typeface="Arial" pitchFamily="34" charset="0"/>
              </a:rPr>
              <a:t>Sugar and Slaves</a:t>
            </a:r>
          </a:p>
          <a:p>
            <a:pPr marL="1085850" lvl="1" indent="-342900" eaLnBrk="1" hangingPunct="1">
              <a:buFontTx/>
              <a:buChar char="•"/>
            </a:pPr>
            <a:r>
              <a:rPr lang="en-US" altLang="en-US" dirty="0" smtClean="0">
                <a:latin typeface="Arial" pitchFamily="34" charset="0"/>
              </a:rPr>
              <a:t>Shifts from tobacco to sugar</a:t>
            </a:r>
          </a:p>
          <a:p>
            <a:pPr marL="1085850" lvl="1" indent="-342900" eaLnBrk="1" hangingPunct="1">
              <a:buFontTx/>
              <a:buChar char="•"/>
            </a:pPr>
            <a:r>
              <a:rPr lang="en-US" altLang="en-US" dirty="0" smtClean="0">
                <a:latin typeface="Arial" pitchFamily="34" charset="0"/>
              </a:rPr>
              <a:t>Decline of indentured servitude</a:t>
            </a:r>
          </a:p>
          <a:p>
            <a:pPr marL="1085850" lvl="1" indent="-342900" eaLnBrk="1" hangingPunct="1">
              <a:buFontTx/>
              <a:buChar char="•"/>
            </a:pPr>
            <a:r>
              <a:rPr lang="en-US" altLang="en-US" dirty="0" smtClean="0">
                <a:latin typeface="Arial" pitchFamily="34" charset="0"/>
              </a:rPr>
              <a:t>Huge rise in import of African slaves</a:t>
            </a:r>
          </a:p>
        </p:txBody>
      </p:sp>
    </p:spTree>
    <p:extLst>
      <p:ext uri="{BB962C8B-B14F-4D97-AF65-F5344CB8AC3E}">
        <p14:creationId xmlns:p14="http://schemas.microsoft.com/office/powerpoint/2010/main" val="3014048876"/>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Plantation Life in the Eighteenth Century</a:t>
            </a:r>
          </a:p>
        </p:txBody>
      </p:sp>
      <p:sp>
        <p:nvSpPr>
          <p:cNvPr id="8194" name="Rectangle 3"/>
          <p:cNvSpPr>
            <a:spLocks noGrp="1" noChangeArrowheads="1"/>
          </p:cNvSpPr>
          <p:nvPr>
            <p:ph type="body" idx="1"/>
          </p:nvPr>
        </p:nvSpPr>
        <p:spPr>
          <a:xfrm>
            <a:off x="685800" y="1676400"/>
            <a:ext cx="8382000" cy="5181600"/>
          </a:xfrm>
          <a:noFill/>
        </p:spPr>
        <p:txBody>
          <a:bodyPr/>
          <a:lstStyle/>
          <a:p>
            <a:pPr eaLnBrk="1" hangingPunct="1">
              <a:buFontTx/>
              <a:buChar char="•"/>
            </a:pPr>
            <a:r>
              <a:rPr lang="en-US" altLang="en-US" dirty="0" smtClean="0">
                <a:latin typeface="Arial" pitchFamily="34" charset="0"/>
              </a:rPr>
              <a:t>Technology and Environment</a:t>
            </a:r>
          </a:p>
          <a:p>
            <a:pPr marL="1085850" lvl="1" indent="-342900" eaLnBrk="1" hangingPunct="1">
              <a:buFontTx/>
              <a:buChar char="•"/>
            </a:pPr>
            <a:r>
              <a:rPr lang="en-US" altLang="en-US" dirty="0" smtClean="0">
                <a:latin typeface="Arial" pitchFamily="34" charset="0"/>
              </a:rPr>
              <a:t>Sugar production and the environment</a:t>
            </a:r>
          </a:p>
          <a:p>
            <a:pPr eaLnBrk="1" hangingPunct="1">
              <a:buFontTx/>
              <a:buChar char="•"/>
            </a:pPr>
            <a:r>
              <a:rPr lang="en-US" altLang="en-US" dirty="0" smtClean="0">
                <a:latin typeface="Arial" pitchFamily="34" charset="0"/>
              </a:rPr>
              <a:t>Slaves</a:t>
            </a:r>
            <a:r>
              <a:rPr lang="ja-JP" altLang="en-US" dirty="0" smtClean="0">
                <a:latin typeface="Arial" pitchFamily="34" charset="0"/>
              </a:rPr>
              <a:t>’</a:t>
            </a:r>
            <a:r>
              <a:rPr lang="en-US" altLang="ja-JP" dirty="0" smtClean="0">
                <a:latin typeface="Arial" pitchFamily="34" charset="0"/>
              </a:rPr>
              <a:t> Lives</a:t>
            </a:r>
          </a:p>
          <a:p>
            <a:pPr marL="1085850" lvl="1" indent="-342900" eaLnBrk="1" hangingPunct="1">
              <a:buFontTx/>
              <a:buChar char="•"/>
            </a:pPr>
            <a:r>
              <a:rPr lang="en-US" altLang="en-US" dirty="0" smtClean="0">
                <a:latin typeface="Arial" pitchFamily="34" charset="0"/>
              </a:rPr>
              <a:t>The “</a:t>
            </a:r>
            <a:r>
              <a:rPr lang="en-US" altLang="ja-JP" dirty="0" err="1" smtClean="0">
                <a:latin typeface="Arial" pitchFamily="34" charset="0"/>
              </a:rPr>
              <a:t>plantocracy</a:t>
            </a:r>
            <a:r>
              <a:rPr lang="en-US" altLang="en-US" dirty="0" smtClean="0">
                <a:latin typeface="Arial" pitchFamily="34" charset="0"/>
              </a:rPr>
              <a:t>”</a:t>
            </a:r>
            <a:endParaRPr lang="en-US" altLang="ja-JP" dirty="0" smtClean="0">
              <a:latin typeface="Arial" pitchFamily="34" charset="0"/>
            </a:endParaRPr>
          </a:p>
          <a:p>
            <a:pPr marL="1085850" lvl="1" indent="-342900" eaLnBrk="1" hangingPunct="1">
              <a:buFontTx/>
              <a:buChar char="•"/>
            </a:pPr>
            <a:r>
              <a:rPr lang="en-US" altLang="en-US" dirty="0" smtClean="0">
                <a:latin typeface="Arial" pitchFamily="34" charset="0"/>
              </a:rPr>
              <a:t>Working conditions, mortality and rebellion</a:t>
            </a:r>
          </a:p>
          <a:p>
            <a:pPr eaLnBrk="1" hangingPunct="1">
              <a:buFontTx/>
              <a:buChar char="•"/>
            </a:pPr>
            <a:r>
              <a:rPr lang="en-US" altLang="en-US" dirty="0" smtClean="0">
                <a:latin typeface="Arial" pitchFamily="34" charset="0"/>
              </a:rPr>
              <a:t>Free Whites and Free Blacks</a:t>
            </a:r>
          </a:p>
          <a:p>
            <a:pPr marL="1085850" lvl="1" indent="-342900" eaLnBrk="1" hangingPunct="1">
              <a:buFontTx/>
              <a:buChar char="•"/>
            </a:pPr>
            <a:r>
              <a:rPr lang="en-US" altLang="en-US" dirty="0" smtClean="0">
                <a:latin typeface="Arial" pitchFamily="34" charset="0"/>
              </a:rPr>
              <a:t>St. </a:t>
            </a:r>
            <a:r>
              <a:rPr lang="en-US" altLang="en-US" dirty="0" err="1" smtClean="0">
                <a:latin typeface="Arial" pitchFamily="34" charset="0"/>
              </a:rPr>
              <a:t>Domingue</a:t>
            </a:r>
            <a:endParaRPr lang="en-US" altLang="en-US" dirty="0" smtClean="0">
              <a:latin typeface="Arial" pitchFamily="34" charset="0"/>
            </a:endParaRPr>
          </a:p>
          <a:p>
            <a:pPr marL="1085850" lvl="1" indent="-342900" eaLnBrk="1" hangingPunct="1">
              <a:buFontTx/>
              <a:buChar char="•"/>
            </a:pPr>
            <a:r>
              <a:rPr lang="en-US" altLang="en-US" dirty="0" smtClean="0">
                <a:latin typeface="Arial" pitchFamily="34" charset="0"/>
              </a:rPr>
              <a:t>Manumission and maroon communities</a:t>
            </a:r>
          </a:p>
        </p:txBody>
      </p:sp>
    </p:spTree>
    <p:extLst>
      <p:ext uri="{BB962C8B-B14F-4D97-AF65-F5344CB8AC3E}">
        <p14:creationId xmlns:p14="http://schemas.microsoft.com/office/powerpoint/2010/main" val="160673541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93750" y="2849"/>
            <a:ext cx="7772400" cy="492443"/>
          </a:xfrm>
        </p:spPr>
        <p:txBody>
          <a:bodyPr/>
          <a:lstStyle/>
          <a:p>
            <a:r>
              <a:rPr lang="en-US" sz="2600" dirty="0" smtClean="0"/>
              <a:t>Chronology from 1500-1700</a:t>
            </a:r>
            <a:endParaRPr lang="en-US" sz="2600" dirty="0"/>
          </a:p>
        </p:txBody>
      </p:sp>
      <p:graphicFrame>
        <p:nvGraphicFramePr>
          <p:cNvPr id="4" name="Table 3"/>
          <p:cNvGraphicFramePr>
            <a:graphicFrameLocks noGrp="1"/>
          </p:cNvGraphicFramePr>
          <p:nvPr>
            <p:extLst/>
          </p:nvPr>
        </p:nvGraphicFramePr>
        <p:xfrm>
          <a:off x="381000" y="533400"/>
          <a:ext cx="8305800" cy="6025587"/>
        </p:xfrm>
        <a:graphic>
          <a:graphicData uri="http://schemas.openxmlformats.org/drawingml/2006/table">
            <a:tbl>
              <a:tblPr firstRow="1" bandRow="1">
                <a:tableStyleId>{5C22544A-7EE6-4342-B048-85BDC9FD1C3A}</a:tableStyleId>
              </a:tblPr>
              <a:tblGrid>
                <a:gridCol w="564080"/>
                <a:gridCol w="2472897"/>
                <a:gridCol w="2678461"/>
                <a:gridCol w="2590362"/>
              </a:tblGrid>
              <a:tr h="481894">
                <a:tc>
                  <a:txBody>
                    <a:bodyPr/>
                    <a:lstStyle/>
                    <a:p>
                      <a:pPr marL="0" marR="0">
                        <a:spcBef>
                          <a:spcPts val="0"/>
                        </a:spcBef>
                        <a:spcAft>
                          <a:spcPts val="0"/>
                        </a:spcAft>
                      </a:pPr>
                      <a:r>
                        <a:rPr lang="en-US" sz="1600" dirty="0">
                          <a:solidFill>
                            <a:schemeClr val="accent1"/>
                          </a:solidFill>
                          <a:effectLst/>
                          <a:latin typeface="Calibri" panose="020F0502020204030204" pitchFamily="34" charset="0"/>
                        </a:rPr>
                        <a:t> </a:t>
                      </a:r>
                      <a:r>
                        <a:rPr lang="en-US" sz="1600" dirty="0" smtClean="0">
                          <a:solidFill>
                            <a:schemeClr val="accent1"/>
                          </a:solidFill>
                          <a:effectLst/>
                          <a:latin typeface="Calibri" panose="020F0502020204030204" pitchFamily="34" charset="0"/>
                        </a:rPr>
                        <a:t>Empty cell</a:t>
                      </a:r>
                      <a:endParaRPr lang="en-US" sz="1600" dirty="0">
                        <a:solidFill>
                          <a:schemeClr val="accent1"/>
                        </a:solidFill>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West Indies</a:t>
                      </a:r>
                      <a:endParaRPr lang="en-US" sz="1600" dirty="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a:effectLst/>
                          <a:latin typeface="Calibri" panose="020F0502020204030204" pitchFamily="34" charset="0"/>
                        </a:rPr>
                        <a:t>Atlantic</a:t>
                      </a:r>
                      <a:endParaRPr lang="en-US" sz="160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a:effectLst/>
                          <a:latin typeface="Calibri" panose="020F0502020204030204" pitchFamily="34" charset="0"/>
                        </a:rPr>
                        <a:t>Africa</a:t>
                      </a:r>
                      <a:endParaRPr lang="en-US" sz="1600">
                        <a:effectLst/>
                        <a:latin typeface="Calibri" panose="020F0502020204030204" pitchFamily="34" charset="0"/>
                        <a:ea typeface="MS Mincho"/>
                        <a:cs typeface="Times New Roman"/>
                      </a:endParaRPr>
                    </a:p>
                  </a:txBody>
                  <a:tcPr marL="34708" marR="34708" marT="0" marB="0"/>
                </a:tc>
              </a:tr>
              <a:tr h="1000855">
                <a:tc>
                  <a:txBody>
                    <a:bodyPr/>
                    <a:lstStyle/>
                    <a:p>
                      <a:pPr marL="0" marR="0">
                        <a:spcBef>
                          <a:spcPts val="0"/>
                        </a:spcBef>
                        <a:spcAft>
                          <a:spcPts val="0"/>
                        </a:spcAft>
                      </a:pPr>
                      <a:r>
                        <a:rPr lang="en-US" sz="1600">
                          <a:effectLst/>
                          <a:latin typeface="Calibri" panose="020F0502020204030204" pitchFamily="34" charset="0"/>
                        </a:rPr>
                        <a:t>1500</a:t>
                      </a:r>
                      <a:endParaRPr lang="en-US" sz="160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circa 1500 Spanish settlers introduce sugar-cane cultivation</a:t>
                      </a:r>
                      <a:endParaRPr lang="en-US" sz="1600" dirty="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1611 </a:t>
                      </a:r>
                      <a:r>
                        <a:rPr lang="en-US" sz="1600" dirty="0">
                          <a:effectLst/>
                          <a:latin typeface="Calibri" panose="020F0502020204030204" pitchFamily="34" charset="0"/>
                        </a:rPr>
                        <a:t>Amsterdam stock exchange opens</a:t>
                      </a:r>
                      <a:endParaRPr lang="en-US" sz="1600" dirty="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a:effectLst/>
                          <a:latin typeface="Calibri" panose="020F0502020204030204" pitchFamily="34" charset="0"/>
                        </a:rPr>
                        <a:t>1500-1700 Gold trade predominates </a:t>
                      </a:r>
                    </a:p>
                    <a:p>
                      <a:pPr marL="0" marR="0">
                        <a:spcBef>
                          <a:spcPts val="0"/>
                        </a:spcBef>
                        <a:spcAft>
                          <a:spcPts val="0"/>
                        </a:spcAft>
                      </a:pPr>
                      <a:r>
                        <a:rPr lang="en-US" sz="1600">
                          <a:effectLst/>
                          <a:latin typeface="Calibri" panose="020F0502020204030204" pitchFamily="34" charset="0"/>
                        </a:rPr>
                        <a:t>1591 Morocco conquers Songhai</a:t>
                      </a:r>
                      <a:endParaRPr lang="en-US" sz="1600">
                        <a:effectLst/>
                        <a:latin typeface="Calibri" panose="020F0502020204030204" pitchFamily="34" charset="0"/>
                        <a:ea typeface="MS Mincho"/>
                        <a:cs typeface="Times New Roman"/>
                      </a:endParaRPr>
                    </a:p>
                  </a:txBody>
                  <a:tcPr marL="34708" marR="34708" marT="0" marB="0"/>
                </a:tc>
              </a:tr>
              <a:tr h="2735359">
                <a:tc>
                  <a:txBody>
                    <a:bodyPr/>
                    <a:lstStyle/>
                    <a:p>
                      <a:pPr marL="0" marR="0">
                        <a:spcBef>
                          <a:spcPts val="0"/>
                        </a:spcBef>
                        <a:spcAft>
                          <a:spcPts val="0"/>
                        </a:spcAft>
                      </a:pPr>
                      <a:r>
                        <a:rPr lang="en-US" sz="1600">
                          <a:effectLst/>
                          <a:latin typeface="Calibri" panose="020F0502020204030204" pitchFamily="34" charset="0"/>
                        </a:rPr>
                        <a:t>1600</a:t>
                      </a:r>
                      <a:endParaRPr lang="en-US" sz="160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1620s and 1630s English and French colonies in Caribbean</a:t>
                      </a:r>
                    </a:p>
                    <a:p>
                      <a:pPr marL="0" marR="0">
                        <a:spcBef>
                          <a:spcPts val="0"/>
                        </a:spcBef>
                        <a:spcAft>
                          <a:spcPts val="0"/>
                        </a:spcAft>
                      </a:pPr>
                      <a:r>
                        <a:rPr lang="en-US" sz="1600" dirty="0">
                          <a:effectLst/>
                          <a:latin typeface="Calibri" panose="020F0502020204030204" pitchFamily="34" charset="0"/>
                        </a:rPr>
                        <a:t>1640s Dutch bring sugar plantation system from Brazil</a:t>
                      </a:r>
                    </a:p>
                    <a:p>
                      <a:pPr marL="0" marR="0">
                        <a:spcBef>
                          <a:spcPts val="0"/>
                        </a:spcBef>
                        <a:spcAft>
                          <a:spcPts val="0"/>
                        </a:spcAft>
                      </a:pPr>
                      <a:r>
                        <a:rPr lang="en-US" sz="1600" dirty="0">
                          <a:effectLst/>
                          <a:latin typeface="Calibri" panose="020F0502020204030204" pitchFamily="34" charset="0"/>
                        </a:rPr>
                        <a:t>1655 English take Jamaica</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1670s </a:t>
                      </a:r>
                      <a:r>
                        <a:rPr lang="en-US" sz="1600" dirty="0">
                          <a:effectLst/>
                          <a:latin typeface="Calibri" panose="020F0502020204030204" pitchFamily="34" charset="0"/>
                        </a:rPr>
                        <a:t>French occupy western half of Hispaniola (modern Haiti)</a:t>
                      </a:r>
                      <a:endParaRPr lang="en-US" sz="1600" dirty="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1621 Dutch West India Company chartered</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1654 </a:t>
                      </a:r>
                      <a:r>
                        <a:rPr lang="en-US" sz="1600" dirty="0">
                          <a:effectLst/>
                          <a:latin typeface="Calibri" panose="020F0502020204030204" pitchFamily="34" charset="0"/>
                        </a:rPr>
                        <a:t>Dutch expelled from Brazil</a:t>
                      </a:r>
                    </a:p>
                    <a:p>
                      <a:pPr marL="0" marR="0">
                        <a:spcBef>
                          <a:spcPts val="0"/>
                        </a:spcBef>
                        <a:spcAft>
                          <a:spcPts val="0"/>
                        </a:spcAft>
                      </a:pPr>
                      <a:r>
                        <a:rPr lang="en-US" sz="1600" dirty="0">
                          <a:effectLst/>
                          <a:latin typeface="Calibri" panose="020F0502020204030204" pitchFamily="34" charset="0"/>
                        </a:rPr>
                        <a:t>1660s English Navigation Acts</a:t>
                      </a:r>
                    </a:p>
                    <a:p>
                      <a:pPr marL="0" marR="0">
                        <a:spcBef>
                          <a:spcPts val="0"/>
                        </a:spcBef>
                        <a:spcAft>
                          <a:spcPts val="0"/>
                        </a:spcAft>
                      </a:pPr>
                      <a:r>
                        <a:rPr lang="en-US" sz="1600" dirty="0">
                          <a:effectLst/>
                          <a:latin typeface="Calibri" panose="020F0502020204030204" pitchFamily="34" charset="0"/>
                        </a:rPr>
                        <a:t>1672 Royal African Company chartered</a:t>
                      </a:r>
                    </a:p>
                    <a:p>
                      <a:pPr marL="0" marR="0">
                        <a:spcBef>
                          <a:spcPts val="0"/>
                        </a:spcBef>
                        <a:spcAft>
                          <a:spcPts val="0"/>
                        </a:spcAft>
                      </a:pPr>
                      <a:r>
                        <a:rPr lang="en-US" sz="1600" dirty="0">
                          <a:effectLst/>
                          <a:latin typeface="Calibri" panose="020F0502020204030204" pitchFamily="34" charset="0"/>
                        </a:rPr>
                        <a:t>1698 French </a:t>
                      </a:r>
                      <a:r>
                        <a:rPr lang="en-US" sz="1600" i="1" dirty="0" err="1">
                          <a:effectLst/>
                          <a:latin typeface="Calibri" panose="020F0502020204030204" pitchFamily="34" charset="0"/>
                        </a:rPr>
                        <a:t>Exclusif</a:t>
                      </a:r>
                      <a:endParaRPr lang="en-US" sz="1600" i="1" dirty="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1638 Dutch take Elmina </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1680s </a:t>
                      </a:r>
                      <a:r>
                        <a:rPr lang="en-US" sz="1600" dirty="0">
                          <a:effectLst/>
                          <a:latin typeface="Calibri" panose="020F0502020204030204" pitchFamily="34" charset="0"/>
                        </a:rPr>
                        <a:t>Rise of Asante</a:t>
                      </a:r>
                      <a:endParaRPr lang="en-US" sz="1600" dirty="0">
                        <a:effectLst/>
                        <a:latin typeface="Calibri" panose="020F0502020204030204" pitchFamily="34" charset="0"/>
                        <a:ea typeface="MS Mincho"/>
                        <a:cs typeface="Times New Roman"/>
                      </a:endParaRPr>
                    </a:p>
                  </a:txBody>
                  <a:tcPr marL="34708" marR="34708" marT="0" marB="0"/>
                </a:tc>
              </a:tr>
              <a:tr h="1801693">
                <a:tc>
                  <a:txBody>
                    <a:bodyPr/>
                    <a:lstStyle/>
                    <a:p>
                      <a:pPr marL="0" marR="0">
                        <a:spcBef>
                          <a:spcPts val="0"/>
                        </a:spcBef>
                        <a:spcAft>
                          <a:spcPts val="0"/>
                        </a:spcAft>
                      </a:pPr>
                      <a:r>
                        <a:rPr lang="en-US" sz="1600">
                          <a:effectLst/>
                          <a:latin typeface="Calibri" panose="020F0502020204030204" pitchFamily="34" charset="0"/>
                        </a:rPr>
                        <a:t>1700</a:t>
                      </a:r>
                      <a:endParaRPr lang="en-US" sz="160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1700 West Indies surpass Brazil in sugar production</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1760 </a:t>
                      </a:r>
                      <a:r>
                        <a:rPr lang="en-US" sz="1600" dirty="0" err="1">
                          <a:effectLst/>
                          <a:latin typeface="Calibri" panose="020F0502020204030204" pitchFamily="34" charset="0"/>
                        </a:rPr>
                        <a:t>Tacky's</a:t>
                      </a:r>
                      <a:r>
                        <a:rPr lang="en-US" sz="1600" dirty="0">
                          <a:effectLst/>
                          <a:latin typeface="Calibri" panose="020F0502020204030204" pitchFamily="34" charset="0"/>
                        </a:rPr>
                        <a:t> rebellion in Jamaica</a:t>
                      </a:r>
                      <a:endParaRPr lang="en-US" sz="1600" dirty="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a:effectLst/>
                          <a:latin typeface="Calibri" panose="020F0502020204030204" pitchFamily="34" charset="0"/>
                        </a:rPr>
                        <a:t>1700 to present Atlantic system flourishing</a:t>
                      </a:r>
                    </a:p>
                    <a:p>
                      <a:pPr marL="0" marR="0">
                        <a:spcBef>
                          <a:spcPts val="0"/>
                        </a:spcBef>
                        <a:spcAft>
                          <a:spcPts val="0"/>
                        </a:spcAft>
                      </a:pPr>
                      <a:r>
                        <a:rPr lang="en-US" sz="1600">
                          <a:effectLst/>
                          <a:latin typeface="Calibri" panose="020F0502020204030204" pitchFamily="34" charset="0"/>
                        </a:rPr>
                        <a:t>1713 English receive slave trade monop­oly from Spanish Empire</a:t>
                      </a:r>
                      <a:endParaRPr lang="en-US" sz="1600">
                        <a:effectLst/>
                        <a:latin typeface="Calibri" panose="020F0502020204030204" pitchFamily="34" charset="0"/>
                        <a:ea typeface="MS Mincho"/>
                        <a:cs typeface="Times New Roman"/>
                      </a:endParaRPr>
                    </a:p>
                  </a:txBody>
                  <a:tcPr marL="34708" marR="34708" marT="0" marB="0"/>
                </a:tc>
                <a:tc>
                  <a:txBody>
                    <a:bodyPr/>
                    <a:lstStyle/>
                    <a:p>
                      <a:pPr marL="0" marR="0">
                        <a:spcBef>
                          <a:spcPts val="0"/>
                        </a:spcBef>
                        <a:spcAft>
                          <a:spcPts val="0"/>
                        </a:spcAft>
                      </a:pPr>
                      <a:r>
                        <a:rPr lang="en-US" sz="1600" dirty="0">
                          <a:effectLst/>
                          <a:latin typeface="Calibri" panose="020F0502020204030204" pitchFamily="34" charset="0"/>
                        </a:rPr>
                        <a:t>1700-1830 Slave trade predominates</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1720s </a:t>
                      </a:r>
                      <a:r>
                        <a:rPr lang="en-US" sz="1600" dirty="0">
                          <a:effectLst/>
                          <a:latin typeface="Calibri" panose="020F0502020204030204" pitchFamily="34" charset="0"/>
                        </a:rPr>
                        <a:t>Rise of </a:t>
                      </a:r>
                      <a:r>
                        <a:rPr lang="en-US" sz="1600" dirty="0" err="1">
                          <a:effectLst/>
                          <a:latin typeface="Calibri" panose="020F0502020204030204" pitchFamily="34" charset="0"/>
                        </a:rPr>
                        <a:t>Dahomey</a:t>
                      </a:r>
                      <a:endParaRPr lang="en-US" sz="1600" dirty="0">
                        <a:effectLst/>
                        <a:latin typeface="Calibri" panose="020F0502020204030204" pitchFamily="34" charset="0"/>
                      </a:endParaRPr>
                    </a:p>
                    <a:p>
                      <a:pPr marL="0" marR="0">
                        <a:spcBef>
                          <a:spcPts val="0"/>
                        </a:spcBef>
                        <a:spcAft>
                          <a:spcPts val="0"/>
                        </a:spcAft>
                      </a:pPr>
                      <a:r>
                        <a:rPr lang="en-US" sz="1600" dirty="0">
                          <a:effectLst/>
                          <a:latin typeface="Calibri" panose="020F0502020204030204" pitchFamily="34" charset="0"/>
                        </a:rPr>
                        <a:t>1730 Oyo makes </a:t>
                      </a:r>
                      <a:r>
                        <a:rPr lang="en-US" sz="1600" dirty="0" err="1">
                          <a:effectLst/>
                          <a:latin typeface="Calibri" panose="020F0502020204030204" pitchFamily="34" charset="0"/>
                        </a:rPr>
                        <a:t>Dahomey</a:t>
                      </a:r>
                      <a:r>
                        <a:rPr lang="en-US" sz="1600" dirty="0">
                          <a:effectLst/>
                          <a:latin typeface="Calibri" panose="020F0502020204030204" pitchFamily="34" charset="0"/>
                        </a:rPr>
                        <a:t> pay tribute</a:t>
                      </a:r>
                      <a:endParaRPr lang="en-US" sz="1600" dirty="0">
                        <a:effectLst/>
                        <a:latin typeface="Calibri" panose="020F0502020204030204" pitchFamily="34" charset="0"/>
                        <a:ea typeface="MS Mincho"/>
                        <a:cs typeface="Times New Roman"/>
                      </a:endParaRPr>
                    </a:p>
                  </a:txBody>
                  <a:tcPr marL="34708" marR="34708" marT="0" marB="0"/>
                </a:tc>
              </a:tr>
            </a:tbl>
          </a:graphicData>
        </a:graphic>
      </p:graphicFrame>
      <p:sp>
        <p:nvSpPr>
          <p:cNvPr id="3" name="Content Placeholder 2"/>
          <p:cNvSpPr>
            <a:spLocks noGrp="1"/>
          </p:cNvSpPr>
          <p:nvPr>
            <p:ph idx="1"/>
          </p:nvPr>
        </p:nvSpPr>
        <p:spPr>
          <a:xfrm>
            <a:off x="8534400" y="6581713"/>
            <a:ext cx="609600" cy="276999"/>
          </a:xfrm>
        </p:spPr>
        <p:txBody>
          <a:bodyPr/>
          <a:lstStyle/>
          <a:p>
            <a:r>
              <a:rPr lang="en-US" altLang="en-US" sz="1200" b="1" dirty="0"/>
              <a:t> </a:t>
            </a:r>
            <a:r>
              <a:rPr lang="en-US" altLang="en-US" sz="1200" b="1" dirty="0" smtClean="0"/>
              <a:t>p495</a:t>
            </a:r>
            <a:endParaRPr lang="en-US" altLang="en-US" sz="1200" b="1" dirty="0"/>
          </a:p>
        </p:txBody>
      </p:sp>
    </p:spTree>
    <p:extLst>
      <p:ext uri="{BB962C8B-B14F-4D97-AF65-F5344CB8AC3E}">
        <p14:creationId xmlns:p14="http://schemas.microsoft.com/office/powerpoint/2010/main" val="90579771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45757"/>
            <a:ext cx="7772400" cy="492443"/>
          </a:xfrm>
        </p:spPr>
        <p:txBody>
          <a:bodyPr/>
          <a:lstStyle/>
          <a:p>
            <a:r>
              <a:rPr lang="en-US" altLang="en-US" sz="2600" dirty="0" smtClean="0"/>
              <a:t>Transatlantic Slave Trade from Africa, 1551–1850</a:t>
            </a:r>
            <a:endParaRPr lang="en-US" sz="2600" dirty="0"/>
          </a:p>
        </p:txBody>
      </p:sp>
      <p:pic>
        <p:nvPicPr>
          <p:cNvPr id="11265" name="Picture 1" descr="Figure 19.1: Transatlantic Slave Trade from Africa, 1551–1850.  Source: Data from David Eltis, “The Volume and Structure of the Transatlantic Slave Trade: A Reassessment,” William and Mary Quarterly, 3rd Series, 58 (2001), tables II and III. 5 spans of years show changes in millions of slaves sent to Brazil, the Caribbean, North America, Spanish mainland, and death in transit. The spans are  1551 to 1600, 1601 to 1650, 1651 to 1700, 1701 to 1750, 1751 to 1800, and 1801 to 1850. The biggest jumps occur in 1701 to 1750 and 1751 to 1800 with 2.25 million slaves and 3.75 million slaves in total respectivel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52500"/>
            <a:ext cx="8636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543800" y="6581713"/>
            <a:ext cx="1600200" cy="276999"/>
          </a:xfrm>
        </p:spPr>
        <p:txBody>
          <a:bodyPr/>
          <a:lstStyle/>
          <a:p>
            <a:r>
              <a:rPr lang="en-US" altLang="en-US" sz="1200" b="1" dirty="0" smtClean="0"/>
              <a:t> Figure 18.1 p496</a:t>
            </a:r>
          </a:p>
        </p:txBody>
      </p:sp>
    </p:spTree>
    <p:extLst>
      <p:ext uri="{BB962C8B-B14F-4D97-AF65-F5344CB8AC3E}">
        <p14:creationId xmlns:p14="http://schemas.microsoft.com/office/powerpoint/2010/main" val="585770734"/>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Creating the Atlantic Economy</a:t>
            </a:r>
          </a:p>
        </p:txBody>
      </p:sp>
      <p:sp>
        <p:nvSpPr>
          <p:cNvPr id="13314"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Capitalism and Mercantilism</a:t>
            </a:r>
          </a:p>
          <a:p>
            <a:pPr marL="1085850" lvl="1" indent="-342900" eaLnBrk="1" hangingPunct="1">
              <a:buFontTx/>
              <a:buChar char="•"/>
            </a:pPr>
            <a:r>
              <a:rPr lang="en-US" altLang="en-US" dirty="0" smtClean="0">
                <a:latin typeface="Arial" pitchFamily="34" charset="0"/>
              </a:rPr>
              <a:t>Government and private enterprise</a:t>
            </a:r>
          </a:p>
          <a:p>
            <a:pPr marL="1085850" lvl="1" indent="-342900" eaLnBrk="1" hangingPunct="1">
              <a:buFontTx/>
              <a:buChar char="•"/>
            </a:pPr>
            <a:r>
              <a:rPr lang="en-US" altLang="en-US" dirty="0" smtClean="0">
                <a:latin typeface="Arial" pitchFamily="34" charset="0"/>
              </a:rPr>
              <a:t>Joint-stock companies, charters</a:t>
            </a:r>
          </a:p>
          <a:p>
            <a:pPr marL="1085850" lvl="1" indent="-342900" eaLnBrk="1" hangingPunct="1">
              <a:buFontTx/>
              <a:buChar char="•"/>
            </a:pPr>
            <a:r>
              <a:rPr lang="en-US" altLang="en-US" dirty="0" smtClean="0">
                <a:latin typeface="Arial" pitchFamily="34" charset="0"/>
              </a:rPr>
              <a:t>Anglo-French Atlantic rivalry</a:t>
            </a:r>
          </a:p>
          <a:p>
            <a:pPr eaLnBrk="1" hangingPunct="1">
              <a:buFontTx/>
              <a:buChar char="•"/>
            </a:pPr>
            <a:r>
              <a:rPr lang="en-US" altLang="en-US" dirty="0" smtClean="0">
                <a:latin typeface="Arial" pitchFamily="34" charset="0"/>
              </a:rPr>
              <a:t>The Atlantic Circuit</a:t>
            </a:r>
          </a:p>
          <a:p>
            <a:pPr marL="1085850" lvl="1" indent="-342900" eaLnBrk="1" hangingPunct="1">
              <a:buFontTx/>
              <a:buChar char="•"/>
            </a:pPr>
            <a:r>
              <a:rPr lang="en-US" altLang="en-US" dirty="0" smtClean="0">
                <a:latin typeface="Arial" pitchFamily="34" charset="0"/>
              </a:rPr>
              <a:t>Connections to global trade</a:t>
            </a:r>
          </a:p>
          <a:p>
            <a:pPr marL="1085850" lvl="1" indent="-342900" eaLnBrk="1" hangingPunct="1">
              <a:buFontTx/>
              <a:buChar char="•"/>
            </a:pPr>
            <a:r>
              <a:rPr lang="en-US" altLang="en-US" dirty="0" smtClean="0">
                <a:latin typeface="Arial" pitchFamily="34" charset="0"/>
              </a:rPr>
              <a:t>Slave trade</a:t>
            </a:r>
          </a:p>
          <a:p>
            <a:pPr marL="1485900" lvl="2" indent="-342900" eaLnBrk="1" hangingPunct="1"/>
            <a:r>
              <a:rPr lang="en-US" altLang="en-US" dirty="0" smtClean="0">
                <a:latin typeface="Arial" pitchFamily="34" charset="0"/>
              </a:rPr>
              <a:t>Middle Passage</a:t>
            </a:r>
          </a:p>
        </p:txBody>
      </p:sp>
    </p:spTree>
    <p:extLst>
      <p:ext uri="{BB962C8B-B14F-4D97-AF65-F5344CB8AC3E}">
        <p14:creationId xmlns:p14="http://schemas.microsoft.com/office/powerpoint/2010/main" val="4152886447"/>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1842" y="216356"/>
            <a:ext cx="7772400" cy="492443"/>
          </a:xfrm>
        </p:spPr>
        <p:txBody>
          <a:bodyPr/>
          <a:lstStyle/>
          <a:p>
            <a:r>
              <a:rPr lang="en-US" altLang="en-US" sz="2600" dirty="0" smtClean="0"/>
              <a:t>Plantation Scene, Antigua, British West Indies</a:t>
            </a:r>
            <a:endParaRPr lang="en-US" sz="2600" dirty="0"/>
          </a:p>
        </p:txBody>
      </p:sp>
      <p:pic>
        <p:nvPicPr>
          <p:cNvPr id="14337" name="Picture 1" descr="Plantation Scene, Antigua, British West Indies. The sugar made at the mill in the background was sealed in barrels and loaded on carts that oxen and horses drew to the beach. By means of a succession of vessels the barrels were taken to the ship that hauled the cargo to Europe. The importance of African labor is evident from the fact that only one white person appears in the paint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62000"/>
            <a:ext cx="86360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p497</a:t>
            </a:r>
          </a:p>
        </p:txBody>
      </p:sp>
    </p:spTree>
    <p:extLst>
      <p:ext uri="{BB962C8B-B14F-4D97-AF65-F5344CB8AC3E}">
        <p14:creationId xmlns:p14="http://schemas.microsoft.com/office/powerpoint/2010/main" val="2238998543"/>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492443"/>
          </a:xfrm>
        </p:spPr>
        <p:txBody>
          <a:bodyPr/>
          <a:lstStyle/>
          <a:p>
            <a:r>
              <a:rPr lang="en-US" altLang="en-US" sz="2600" dirty="0" smtClean="0"/>
              <a:t>Caribbean Hurricane</a:t>
            </a:r>
            <a:endParaRPr lang="en-US" sz="2600" dirty="0"/>
          </a:p>
        </p:txBody>
      </p:sp>
      <p:pic>
        <p:nvPicPr>
          <p:cNvPr id="16385" name="Picture 1" descr="Caribbean Hurricane. View of town of Léogane in French sugar colony of Saint Domingue (Haiti) during 1791 hurricane. Shipwreck with rescued passengers in foregroun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800100"/>
            <a:ext cx="8636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1"/>
            <a:ext cx="609600" cy="304800"/>
          </a:xfrm>
        </p:spPr>
        <p:txBody>
          <a:bodyPr/>
          <a:lstStyle/>
          <a:p>
            <a:r>
              <a:rPr lang="en-US" altLang="en-US" sz="1200" b="1" dirty="0" smtClean="0"/>
              <a:t> p499</a:t>
            </a:r>
          </a:p>
        </p:txBody>
      </p:sp>
    </p:spTree>
    <p:extLst>
      <p:ext uri="{BB962C8B-B14F-4D97-AF65-F5344CB8AC3E}">
        <p14:creationId xmlns:p14="http://schemas.microsoft.com/office/powerpoint/2010/main" val="2722989842"/>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2368</TotalTime>
  <Words>1460</Words>
  <Application>Microsoft Office PowerPoint</Application>
  <PresentationFormat>On-screen Show (4:3)</PresentationFormat>
  <Paragraphs>300</Paragraphs>
  <Slides>21</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MS Mincho</vt:lpstr>
      <vt:lpstr>ＭＳ Ｐゴシック</vt:lpstr>
      <vt:lpstr>Arial</vt:lpstr>
      <vt:lpstr>Calibri</vt:lpstr>
      <vt:lpstr>Times New Roman</vt:lpstr>
      <vt:lpstr>Wingdings</vt:lpstr>
      <vt:lpstr>1_Lockard_topic</vt:lpstr>
      <vt:lpstr>Chapter 18 The Atlantic System and Africa, 1550-1800</vt:lpstr>
      <vt:lpstr>Caribbean Sugar Mill</vt:lpstr>
      <vt:lpstr>Plantations in the West Indies</vt:lpstr>
      <vt:lpstr>Plantation Life in the Eighteenth Century</vt:lpstr>
      <vt:lpstr>Chronology from 1500-1700</vt:lpstr>
      <vt:lpstr>Transatlantic Slave Trade from Africa, 1551–1850</vt:lpstr>
      <vt:lpstr>Creating the Atlantic Economy</vt:lpstr>
      <vt:lpstr>Plantation Scene, Antigua, British West Indies</vt:lpstr>
      <vt:lpstr>Caribbean Hurricane</vt:lpstr>
      <vt:lpstr>Slave Occupations on a Jamaican Sugar Plantation, 1788</vt:lpstr>
      <vt:lpstr>Birth and Death on a Jamaican Sugar Plantaton, 1779-1785</vt:lpstr>
      <vt:lpstr>The Brutal Foundation of Plantation Prosperity</vt:lpstr>
      <vt:lpstr>Cudjoe, Leader of the Jamaican Maroons, Negotiates a Peace Treaty</vt:lpstr>
      <vt:lpstr>Africa, the Atlantic, and Islam</vt:lpstr>
      <vt:lpstr>The Atlantic Economy</vt:lpstr>
      <vt:lpstr>Slave Ship</vt:lpstr>
      <vt:lpstr>The African Slave Trade, 1500–1800</vt:lpstr>
      <vt:lpstr>West African States and Trade, 1500–1800</vt:lpstr>
      <vt:lpstr>Luanda, Angola</vt:lpstr>
      <vt:lpstr>Traders Approaching Timbuktu</vt:lpstr>
      <vt:lpstr>Ayuba Suleiman Diallo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114</cp:revision>
  <dcterms:created xsi:type="dcterms:W3CDTF">2006-12-01T20:54:40Z</dcterms:created>
  <dcterms:modified xsi:type="dcterms:W3CDTF">2015-10-09T18:25:26Z</dcterms:modified>
</cp:coreProperties>
</file>